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Lexend SemiBold"/>
      <p:regular r:id="rId53"/>
      <p:bold r:id="rId54"/>
    </p:embeddedFont>
    <p:embeddedFont>
      <p:font typeface="Lexend ExtraBold"/>
      <p:bold r:id="rId55"/>
    </p:embeddedFont>
    <p:embeddedFont>
      <p:font typeface="IBM Plex Mono SemiBold"/>
      <p:regular r:id="rId56"/>
      <p:bold r:id="rId57"/>
      <p:italic r:id="rId58"/>
      <p:boldItalic r:id="rId59"/>
    </p:embeddedFont>
    <p:embeddedFont>
      <p:font typeface="Lexend Medium"/>
      <p:regular r:id="rId60"/>
      <p:bold r:id="rId61"/>
    </p:embeddedFont>
    <p:embeddedFont>
      <p:font typeface="Lexend"/>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exend-regular.fntdata"/><Relationship Id="rId61" Type="http://schemas.openxmlformats.org/officeDocument/2006/relationships/font" Target="fonts/LexendMedium-bold.fntdata"/><Relationship Id="rId20" Type="http://schemas.openxmlformats.org/officeDocument/2006/relationships/slide" Target="slides/slide15.xml"/><Relationship Id="rId63" Type="http://schemas.openxmlformats.org/officeDocument/2006/relationships/font" Target="fonts/Lexen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exendMedium-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Lexend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exendExtraBold-bold.fntdata"/><Relationship Id="rId10" Type="http://schemas.openxmlformats.org/officeDocument/2006/relationships/slide" Target="slides/slide5.xml"/><Relationship Id="rId54" Type="http://schemas.openxmlformats.org/officeDocument/2006/relationships/font" Target="fonts/LexendSemiBold-bold.fntdata"/><Relationship Id="rId13" Type="http://schemas.openxmlformats.org/officeDocument/2006/relationships/slide" Target="slides/slide8.xml"/><Relationship Id="rId57" Type="http://schemas.openxmlformats.org/officeDocument/2006/relationships/font" Target="fonts/IBMPlexMonoSemiBold-bold.fntdata"/><Relationship Id="rId12" Type="http://schemas.openxmlformats.org/officeDocument/2006/relationships/slide" Target="slides/slide7.xml"/><Relationship Id="rId56" Type="http://schemas.openxmlformats.org/officeDocument/2006/relationships/font" Target="fonts/IBMPlexMonoSemiBold-regular.fntdata"/><Relationship Id="rId15" Type="http://schemas.openxmlformats.org/officeDocument/2006/relationships/slide" Target="slides/slide10.xml"/><Relationship Id="rId59" Type="http://schemas.openxmlformats.org/officeDocument/2006/relationships/font" Target="fonts/IBMPlexMonoSemiBold-boldItalic.fntdata"/><Relationship Id="rId14" Type="http://schemas.openxmlformats.org/officeDocument/2006/relationships/slide" Target="slides/slide9.xml"/><Relationship Id="rId58" Type="http://schemas.openxmlformats.org/officeDocument/2006/relationships/font" Target="fonts/IBMPlexMonoSemi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7" name="Google Shape;20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hyperlink" Target="https://github.com/awesomegab/IBM-DS-Capstone" TargetMode="External"/><Relationship Id="rId5" Type="http://schemas.openxmlformats.org/officeDocument/2006/relationships/hyperlink" Target="https://github.com/r-spacex/SpaceX-API"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308401" y="5432925"/>
            <a:ext cx="2841000" cy="6465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latin typeface="Lexend SemiBold"/>
                <a:ea typeface="Lexend SemiBold"/>
                <a:cs typeface="Lexend SemiBold"/>
                <a:sym typeface="Lexend SemiBold"/>
              </a:rPr>
              <a:t>Gabriel Silva de Melo</a:t>
            </a:r>
            <a:endParaRPr>
              <a:latin typeface="Lexend SemiBold"/>
              <a:ea typeface="Lexend SemiBold"/>
              <a:cs typeface="Lexend SemiBold"/>
              <a:sym typeface="Lexend SemiBold"/>
            </a:endParaRPr>
          </a:p>
          <a:p>
            <a:pPr indent="0" lvl="0" marL="0" marR="0" rtl="0" algn="l">
              <a:spcBef>
                <a:spcPts val="0"/>
              </a:spcBef>
              <a:spcAft>
                <a:spcPts val="0"/>
              </a:spcAft>
              <a:buNone/>
            </a:pPr>
            <a:r>
              <a:rPr lang="en-US" sz="1800">
                <a:solidFill>
                  <a:schemeClr val="lt2"/>
                </a:solidFill>
                <a:latin typeface="Lexend SemiBold"/>
                <a:ea typeface="Lexend SemiBold"/>
                <a:cs typeface="Lexend SemiBold"/>
                <a:sym typeface="Lexend SemiBold"/>
              </a:rPr>
              <a:t>27/09/2024</a:t>
            </a:r>
            <a:endParaRPr>
              <a:latin typeface="Lexend SemiBold"/>
              <a:ea typeface="Lexend SemiBold"/>
              <a:cs typeface="Lexend SemiBold"/>
              <a:sym typeface="Lexend SemiBold"/>
            </a:endParaRPr>
          </a:p>
        </p:txBody>
      </p:sp>
      <p:sp>
        <p:nvSpPr>
          <p:cNvPr id="87" name="Google Shape;87;p15"/>
          <p:cNvSpPr txBox="1"/>
          <p:nvPr/>
        </p:nvSpPr>
        <p:spPr>
          <a:xfrm>
            <a:off x="235900" y="4632525"/>
            <a:ext cx="5967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lt1"/>
                </a:solidFill>
                <a:latin typeface="Lexend ExtraBold"/>
                <a:ea typeface="Lexend ExtraBold"/>
                <a:cs typeface="Lexend ExtraBold"/>
                <a:sym typeface="Lexend ExtraBold"/>
              </a:rPr>
              <a:t>SpaceY Project</a:t>
            </a:r>
            <a:endParaRPr sz="4300">
              <a:solidFill>
                <a:schemeClr val="lt1"/>
              </a:solidFill>
              <a:latin typeface="Lexend ExtraBold"/>
              <a:ea typeface="Lexend ExtraBold"/>
              <a:cs typeface="Lexend ExtraBold"/>
              <a:sym typeface="Lexend ExtraBold"/>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solidFill>
                  <a:srgbClr val="005493"/>
                </a:solidFill>
                <a:latin typeface="Lexend ExtraBold"/>
                <a:ea typeface="Lexend ExtraBold"/>
                <a:cs typeface="Lexend ExtraBold"/>
                <a:sym typeface="Lexend ExtraBold"/>
              </a:rPr>
              <a:t>‹#›</a:t>
            </a:fld>
            <a:endParaRPr sz="2000">
              <a:solidFill>
                <a:srgbClr val="005493"/>
              </a:solidFill>
              <a:latin typeface="Lexend ExtraBold"/>
              <a:ea typeface="Lexend ExtraBold"/>
              <a:cs typeface="Lexend ExtraBold"/>
              <a:sym typeface="Lexend ExtraBold"/>
            </a:endParaRPr>
          </a:p>
        </p:txBody>
      </p:sp>
      <p:sp>
        <p:nvSpPr>
          <p:cNvPr id="160" name="Google Shape;160;p24"/>
          <p:cNvSpPr txBox="1"/>
          <p:nvPr>
            <p:ph idx="1" type="body"/>
          </p:nvPr>
        </p:nvSpPr>
        <p:spPr>
          <a:xfrm>
            <a:off x="770001" y="1825625"/>
            <a:ext cx="81495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Data needed to be processed because there were NaN values, these were replaced by the average of the columns they were in.</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 new column was created to better fit the model used to predict the outcome of the launch.</a:t>
            </a:r>
            <a:endParaRPr>
              <a:latin typeface="Lexend"/>
              <a:ea typeface="Lexend"/>
              <a:cs typeface="Lexend"/>
              <a:sym typeface="Lexend"/>
            </a:endParaRPr>
          </a:p>
          <a:p>
            <a:pPr indent="-215900" lvl="0" marL="228600" marR="0" rtl="0" algn="l">
              <a:lnSpc>
                <a:spcPct val="100000"/>
              </a:lnSpc>
              <a:spcBef>
                <a:spcPts val="0"/>
              </a:spcBef>
              <a:spcAft>
                <a:spcPts val="0"/>
              </a:spcAft>
              <a:buSzPts val="2000"/>
              <a:buFont typeface="Lexend"/>
              <a:buChar char="•"/>
            </a:pPr>
            <a:r>
              <a:rPr lang="en-US" sz="2000">
                <a:latin typeface="Lexend"/>
                <a:ea typeface="Lexend"/>
                <a:cs typeface="Lexend"/>
                <a:sym typeface="Lexend"/>
              </a:rPr>
              <a:t>At this part we were able to see how many null values there were and also see the number of launches per launch site.</a:t>
            </a:r>
            <a:endParaRPr sz="2000">
              <a:latin typeface="Lexend"/>
              <a:ea typeface="Lexend"/>
              <a:cs typeface="Lexend"/>
              <a:sym typeface="Lexen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Data Wrangling</a:t>
            </a:r>
            <a:endParaRPr b="1">
              <a:solidFill>
                <a:srgbClr val="005493"/>
              </a:solidFill>
              <a:latin typeface="Lexend"/>
              <a:ea typeface="Lexend"/>
              <a:cs typeface="Lexend"/>
              <a:sym typeface="Lexend"/>
            </a:endParaRPr>
          </a:p>
        </p:txBody>
      </p:sp>
      <p:sp>
        <p:nvSpPr>
          <p:cNvPr id="162" name="Google Shape;162;p24"/>
          <p:cNvSpPr txBox="1"/>
          <p:nvPr/>
        </p:nvSpPr>
        <p:spPr>
          <a:xfrm>
            <a:off x="1015250" y="5345500"/>
            <a:ext cx="91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https://github.com/awesomegab/IBM-DS-Capstone/blob/main/03%20Data%20wrangling.ipynb</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solidFill>
                  <a:srgbClr val="005493"/>
                </a:solidFill>
                <a:latin typeface="Lexend ExtraBold"/>
                <a:ea typeface="Lexend ExtraBold"/>
                <a:cs typeface="Lexend ExtraBold"/>
                <a:sym typeface="Lexend ExtraBold"/>
              </a:rPr>
              <a:t>‹#›</a:t>
            </a:fld>
            <a:endParaRPr sz="2000">
              <a:solidFill>
                <a:srgbClr val="005493"/>
              </a:solidFill>
              <a:latin typeface="Lexend ExtraBold"/>
              <a:ea typeface="Lexend ExtraBold"/>
              <a:cs typeface="Lexend ExtraBold"/>
              <a:sym typeface="Lexend ExtraBold"/>
            </a:endParaRPr>
          </a:p>
        </p:txBody>
      </p:sp>
      <p:sp>
        <p:nvSpPr>
          <p:cNvPr id="168" name="Google Shape;168;p25"/>
          <p:cNvSpPr txBox="1"/>
          <p:nvPr>
            <p:ph idx="1" type="body"/>
          </p:nvPr>
        </p:nvSpPr>
        <p:spPr>
          <a:xfrm>
            <a:off x="770000" y="1825625"/>
            <a:ext cx="9745500" cy="11580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Visualization was used to see the correlation of variables and also to find out how the success rate of rocket launches is increasing.</a:t>
            </a:r>
            <a:endParaRPr>
              <a:latin typeface="Lexend"/>
              <a:ea typeface="Lexend"/>
              <a:cs typeface="Lexend"/>
              <a:sym typeface="Lexen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9" name="Google Shape;169;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EDA with Data Visualization</a:t>
            </a:r>
            <a:endParaRPr b="1">
              <a:solidFill>
                <a:srgbClr val="005493"/>
              </a:solidFill>
              <a:latin typeface="Lexend"/>
              <a:ea typeface="Lexend"/>
              <a:cs typeface="Lexend"/>
              <a:sym typeface="Lexend"/>
            </a:endParaRPr>
          </a:p>
        </p:txBody>
      </p:sp>
      <p:pic>
        <p:nvPicPr>
          <p:cNvPr id="170" name="Google Shape;170;p25"/>
          <p:cNvPicPr preferRelativeResize="0"/>
          <p:nvPr/>
        </p:nvPicPr>
        <p:blipFill>
          <a:blip r:embed="rId4">
            <a:alphaModFix/>
          </a:blip>
          <a:stretch>
            <a:fillRect/>
          </a:stretch>
        </p:blipFill>
        <p:spPr>
          <a:xfrm>
            <a:off x="1055250" y="2683125"/>
            <a:ext cx="6277850" cy="3946974"/>
          </a:xfrm>
          <a:prstGeom prst="rect">
            <a:avLst/>
          </a:prstGeom>
          <a:noFill/>
          <a:ln>
            <a:noFill/>
          </a:ln>
        </p:spPr>
      </p:pic>
      <p:sp>
        <p:nvSpPr>
          <p:cNvPr id="171" name="Google Shape;171;p25"/>
          <p:cNvSpPr txBox="1"/>
          <p:nvPr/>
        </p:nvSpPr>
        <p:spPr>
          <a:xfrm>
            <a:off x="7462850" y="5059250"/>
            <a:ext cx="418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https://github.com/awesomegab/IBM-DS-Capstone/blob/main/04%20Exploring%20and%20Preparing%20Data.ipynb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solidFill>
                  <a:schemeClr val="accent1"/>
                </a:solidFill>
              </a:rPr>
              <a:t>‹#›</a:t>
            </a:fld>
            <a:endParaRPr sz="2000">
              <a:solidFill>
                <a:schemeClr val="accent1"/>
              </a:solidFill>
            </a:endParaRPr>
          </a:p>
        </p:txBody>
      </p:sp>
      <p:sp>
        <p:nvSpPr>
          <p:cNvPr id="177" name="Google Shape;177;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SQL was used to find information such as:</a:t>
            </a:r>
            <a:endParaRPr sz="2200">
              <a:solidFill>
                <a:srgbClr val="292929"/>
              </a:solidFill>
              <a:latin typeface="Lexend"/>
              <a:ea typeface="Lexend"/>
              <a:cs typeface="Lexend"/>
              <a:sym typeface="Lexend"/>
            </a:endParaRPr>
          </a:p>
          <a:p>
            <a:pPr indent="-368300" lvl="1" marL="9144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Unique launch sites.</a:t>
            </a:r>
            <a:endParaRPr sz="2200">
              <a:solidFill>
                <a:srgbClr val="292929"/>
              </a:solidFill>
              <a:latin typeface="Lexend"/>
              <a:ea typeface="Lexend"/>
              <a:cs typeface="Lexend"/>
              <a:sym typeface="Lexend"/>
            </a:endParaRPr>
          </a:p>
          <a:p>
            <a:pPr indent="-368300" lvl="1" marL="9144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Records for launch site ‘CCA’.</a:t>
            </a:r>
            <a:endParaRPr sz="2200">
              <a:solidFill>
                <a:srgbClr val="292929"/>
              </a:solidFill>
              <a:latin typeface="Lexend"/>
              <a:ea typeface="Lexend"/>
              <a:cs typeface="Lexend"/>
              <a:sym typeface="Lexend"/>
            </a:endParaRPr>
          </a:p>
          <a:p>
            <a:pPr indent="-368300" lvl="1" marL="9144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Total payload carried by boosters launched by NASA</a:t>
            </a:r>
            <a:endParaRPr sz="2200">
              <a:solidFill>
                <a:srgbClr val="292929"/>
              </a:solidFill>
              <a:latin typeface="Lexend"/>
              <a:ea typeface="Lexend"/>
              <a:cs typeface="Lexend"/>
              <a:sym typeface="Lexend"/>
            </a:endParaRPr>
          </a:p>
          <a:p>
            <a:pPr indent="-368300" lvl="1" marL="9144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Average payload carried by booster version F9 v1.1</a:t>
            </a:r>
            <a:endParaRPr sz="2200">
              <a:solidFill>
                <a:srgbClr val="292929"/>
              </a:solidFill>
              <a:latin typeface="Lexend"/>
              <a:ea typeface="Lexend"/>
              <a:cs typeface="Lexend"/>
              <a:sym typeface="Lexend"/>
            </a:endParaRPr>
          </a:p>
          <a:p>
            <a:pPr indent="-368300" lvl="1" marL="9144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and more. </a:t>
            </a:r>
            <a:endParaRPr sz="2200">
              <a:solidFill>
                <a:srgbClr val="292929"/>
              </a:solidFill>
              <a:latin typeface="Lexend"/>
              <a:ea typeface="Lexend"/>
              <a:cs typeface="Lexend"/>
              <a:sym typeface="Lexen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8" name="Google Shape;178;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EDA with SQL</a:t>
            </a:r>
            <a:endParaRPr b="1" sz="4000">
              <a:solidFill>
                <a:srgbClr val="005493"/>
              </a:solidFill>
              <a:latin typeface="Lexend"/>
              <a:ea typeface="Lexend"/>
              <a:cs typeface="Lexend"/>
              <a:sym typeface="Lexend"/>
            </a:endParaRPr>
          </a:p>
        </p:txBody>
      </p:sp>
      <p:sp>
        <p:nvSpPr>
          <p:cNvPr id="179" name="Google Shape;179;p26"/>
          <p:cNvSpPr txBox="1"/>
          <p:nvPr/>
        </p:nvSpPr>
        <p:spPr>
          <a:xfrm>
            <a:off x="1481400" y="5273000"/>
            <a:ext cx="861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https://github.com/awesomegab/IBM-DS-Capstone/blob/main/05%20SQL%20EDA%20notebook.ipynb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7"/>
          <p:cNvSpPr txBox="1"/>
          <p:nvPr>
            <p:ph idx="1" type="body"/>
          </p:nvPr>
        </p:nvSpPr>
        <p:spPr>
          <a:xfrm>
            <a:off x="838200" y="1885404"/>
            <a:ext cx="10515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Folium was used to create interactive maps and mark the locations of the launch sites, making it possible to see that launch sites are always located near the coast and that most launch sites are near the Equator line.</a:t>
            </a:r>
            <a:endParaRPr sz="2200">
              <a:solidFill>
                <a:srgbClr val="292929"/>
              </a:solidFill>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Also distance from the nearest city, railway and roadway were measured using the Folium map.</a:t>
            </a:r>
            <a:endParaRPr>
              <a:latin typeface="Lexend"/>
              <a:ea typeface="Lexend"/>
              <a:cs typeface="Lexend"/>
              <a:sym typeface="Lexen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6" name="Google Shape;186;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Interactive Map with Folium</a:t>
            </a:r>
            <a:endParaRPr b="1" sz="4000">
              <a:solidFill>
                <a:srgbClr val="005493"/>
              </a:solidFill>
              <a:latin typeface="Lexend"/>
              <a:ea typeface="Lexend"/>
              <a:cs typeface="Lexend"/>
              <a:sym typeface="Lexend"/>
            </a:endParaRPr>
          </a:p>
        </p:txBody>
      </p:sp>
      <p:sp>
        <p:nvSpPr>
          <p:cNvPr id="187" name="Google Shape;187;p27"/>
          <p:cNvSpPr txBox="1"/>
          <p:nvPr/>
        </p:nvSpPr>
        <p:spPr>
          <a:xfrm>
            <a:off x="1336375" y="4982925"/>
            <a:ext cx="101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https://github.com/awesomegab/IBM-DS-Capstone/blob/main/06%20Locations%20Analysis%20with%20Folium.ipynb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Pie chart with successful </a:t>
            </a:r>
            <a:r>
              <a:rPr lang="en-US" sz="2200">
                <a:solidFill>
                  <a:srgbClr val="292929"/>
                </a:solidFill>
                <a:latin typeface="Lexend"/>
                <a:ea typeface="Lexend"/>
                <a:cs typeface="Lexend"/>
                <a:sym typeface="Lexend"/>
              </a:rPr>
              <a:t>launches for each launch site.</a:t>
            </a:r>
            <a:endParaRPr sz="2200">
              <a:solidFill>
                <a:srgbClr val="292929"/>
              </a:solidFill>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Slider of paymass.</a:t>
            </a:r>
            <a:endParaRPr sz="2200">
              <a:solidFill>
                <a:srgbClr val="292929"/>
              </a:solidFill>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Scatter plot of payload vs success rate.</a:t>
            </a:r>
            <a:endParaRPr sz="2200">
              <a:solidFill>
                <a:srgbClr val="292929"/>
              </a:solidFill>
              <a:latin typeface="Lexend"/>
              <a:ea typeface="Lexend"/>
              <a:cs typeface="Lexend"/>
              <a:sym typeface="Lexend"/>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Dashboard with Plotly Dash</a:t>
            </a:r>
            <a:endParaRPr b="1">
              <a:solidFill>
                <a:srgbClr val="005493"/>
              </a:solidFill>
              <a:latin typeface="Lexend"/>
              <a:ea typeface="Lexend"/>
              <a:cs typeface="Lexend"/>
              <a:sym typeface="Lexend"/>
            </a:endParaRPr>
          </a:p>
        </p:txBody>
      </p:sp>
      <p:sp>
        <p:nvSpPr>
          <p:cNvPr id="195" name="Google Shape;195;p28"/>
          <p:cNvSpPr txBox="1"/>
          <p:nvPr/>
        </p:nvSpPr>
        <p:spPr>
          <a:xfrm>
            <a:off x="1170625" y="5127950"/>
            <a:ext cx="840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https://github.com/awesomegab/IBM-DS-Capstone/blob/main/07%20spacex_dash_app.py.txt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9"/>
          <p:cNvSpPr txBox="1"/>
          <p:nvPr>
            <p:ph idx="1" type="body"/>
          </p:nvPr>
        </p:nvSpPr>
        <p:spPr>
          <a:xfrm>
            <a:off x="770000" y="1825625"/>
            <a:ext cx="9745500" cy="37995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Several Scikit learn models were utilized to predict ‘Class’ column, all combined with GridSearchCV.</a:t>
            </a:r>
            <a:endParaRPr sz="2200">
              <a:solidFill>
                <a:srgbClr val="292929"/>
              </a:solidFill>
              <a:latin typeface="Lexend"/>
              <a:ea typeface="Lexend"/>
              <a:cs typeface="Lexend"/>
              <a:sym typeface="Lexend"/>
            </a:endParaRPr>
          </a:p>
          <a:p>
            <a:pPr indent="-368300" lvl="1" marL="9144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Logistic Regression</a:t>
            </a:r>
            <a:endParaRPr sz="2200">
              <a:solidFill>
                <a:srgbClr val="292929"/>
              </a:solidFill>
              <a:latin typeface="Lexend"/>
              <a:ea typeface="Lexend"/>
              <a:cs typeface="Lexend"/>
              <a:sym typeface="Lexend"/>
            </a:endParaRPr>
          </a:p>
          <a:p>
            <a:pPr indent="-368300" lvl="1" marL="9144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Support Vector Machine</a:t>
            </a:r>
            <a:endParaRPr sz="2200">
              <a:solidFill>
                <a:srgbClr val="292929"/>
              </a:solidFill>
              <a:latin typeface="Lexend"/>
              <a:ea typeface="Lexend"/>
              <a:cs typeface="Lexend"/>
              <a:sym typeface="Lexend"/>
            </a:endParaRPr>
          </a:p>
          <a:p>
            <a:pPr indent="-368300" lvl="1" marL="9144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Decision Tree</a:t>
            </a:r>
            <a:endParaRPr sz="2200">
              <a:solidFill>
                <a:srgbClr val="292929"/>
              </a:solidFill>
              <a:latin typeface="Lexend"/>
              <a:ea typeface="Lexend"/>
              <a:cs typeface="Lexend"/>
              <a:sym typeface="Lexend"/>
            </a:endParaRPr>
          </a:p>
          <a:p>
            <a:pPr indent="-368300" lvl="1" marL="9144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K-Nearest Neighbor</a:t>
            </a:r>
            <a:endParaRPr sz="2200">
              <a:solidFill>
                <a:srgbClr val="292929"/>
              </a:solidFill>
              <a:latin typeface="Lexend"/>
              <a:ea typeface="Lexend"/>
              <a:cs typeface="Lexend"/>
              <a:sym typeface="Lexend"/>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02" name="Google Shape;20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Predictive Analysis (Classification)</a:t>
            </a:r>
            <a:endParaRPr b="1">
              <a:solidFill>
                <a:srgbClr val="005493"/>
              </a:solidFill>
              <a:latin typeface="Lexend"/>
              <a:ea typeface="Lexend"/>
              <a:cs typeface="Lexend"/>
              <a:sym typeface="Lexend"/>
            </a:endParaRPr>
          </a:p>
        </p:txBody>
      </p:sp>
      <p:sp>
        <p:nvSpPr>
          <p:cNvPr id="203" name="Google Shape;203;p29"/>
          <p:cNvSpPr txBox="1"/>
          <p:nvPr/>
        </p:nvSpPr>
        <p:spPr>
          <a:xfrm>
            <a:off x="1294950" y="5946375"/>
            <a:ext cx="91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https://github.com/awesomegab/IBM-DS-Capstone/blob/main/08%20Machine%20Learning%20Prediction.ipynb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0"/>
          <p:cNvSpPr txBox="1"/>
          <p:nvPr/>
        </p:nvSpPr>
        <p:spPr>
          <a:xfrm>
            <a:off x="861850" y="1941993"/>
            <a:ext cx="7068600" cy="25749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Clr>
                <a:schemeClr val="dk1"/>
              </a:buClr>
              <a:buSzPts val="2200"/>
              <a:buFont typeface="Lexend"/>
              <a:buChar char="●"/>
            </a:pPr>
            <a:r>
              <a:rPr lang="en-US" sz="2200">
                <a:solidFill>
                  <a:schemeClr val="dk1"/>
                </a:solidFill>
                <a:latin typeface="Lexend"/>
                <a:ea typeface="Lexend"/>
                <a:cs typeface="Lexend"/>
                <a:sym typeface="Lexend"/>
              </a:rPr>
              <a:t>Launching tends to improve over time.</a:t>
            </a:r>
            <a:endParaRPr sz="2200">
              <a:solidFill>
                <a:schemeClr val="dk1"/>
              </a:solidFill>
              <a:latin typeface="Lexend"/>
              <a:ea typeface="Lexend"/>
              <a:cs typeface="Lexend"/>
              <a:sym typeface="Lexend"/>
            </a:endParaRPr>
          </a:p>
          <a:p>
            <a:pPr indent="-368300" lvl="0" marL="457200" rtl="0" algn="l">
              <a:spcBef>
                <a:spcPts val="0"/>
              </a:spcBef>
              <a:spcAft>
                <a:spcPts val="0"/>
              </a:spcAft>
              <a:buClr>
                <a:schemeClr val="dk1"/>
              </a:buClr>
              <a:buSzPts val="2200"/>
              <a:buFont typeface="Lexend"/>
              <a:buChar char="●"/>
            </a:pPr>
            <a:r>
              <a:rPr lang="en-US" sz="2200">
                <a:solidFill>
                  <a:schemeClr val="dk1"/>
                </a:solidFill>
                <a:latin typeface="Lexend"/>
                <a:ea typeface="Lexend"/>
                <a:cs typeface="Lexend"/>
                <a:sym typeface="Lexend"/>
              </a:rPr>
              <a:t>All launch sites are near the cost.</a:t>
            </a:r>
            <a:endParaRPr sz="2200">
              <a:solidFill>
                <a:schemeClr val="dk1"/>
              </a:solidFill>
              <a:latin typeface="Lexend"/>
              <a:ea typeface="Lexend"/>
              <a:cs typeface="Lexend"/>
              <a:sym typeface="Lexend"/>
            </a:endParaRPr>
          </a:p>
          <a:p>
            <a:pPr indent="-368300" lvl="0" marL="457200" rtl="0" algn="l">
              <a:spcBef>
                <a:spcPts val="0"/>
              </a:spcBef>
              <a:spcAft>
                <a:spcPts val="0"/>
              </a:spcAft>
              <a:buClr>
                <a:schemeClr val="dk1"/>
              </a:buClr>
              <a:buSzPts val="2200"/>
              <a:buFont typeface="Lexend"/>
              <a:buChar char="●"/>
            </a:pPr>
            <a:r>
              <a:rPr lang="en-US" sz="2200">
                <a:solidFill>
                  <a:schemeClr val="dk1"/>
                </a:solidFill>
                <a:latin typeface="Lexend"/>
                <a:ea typeface="Lexend"/>
                <a:cs typeface="Lexend"/>
                <a:sym typeface="Lexend"/>
              </a:rPr>
              <a:t>The booster F9 v1.1 has an average payload of 2534.66</a:t>
            </a:r>
            <a:endParaRPr sz="2200">
              <a:solidFill>
                <a:schemeClr val="dk1"/>
              </a:solidFill>
              <a:latin typeface="Lexend"/>
              <a:ea typeface="Lexend"/>
              <a:cs typeface="Lexend"/>
              <a:sym typeface="Lexend"/>
            </a:endParaRPr>
          </a:p>
          <a:p>
            <a:pPr indent="-368300" lvl="0" marL="457200" rtl="0" algn="l">
              <a:spcBef>
                <a:spcPts val="0"/>
              </a:spcBef>
              <a:spcAft>
                <a:spcPts val="0"/>
              </a:spcAft>
              <a:buClr>
                <a:schemeClr val="dk1"/>
              </a:buClr>
              <a:buSzPts val="2200"/>
              <a:buFont typeface="Lexend"/>
              <a:buChar char="●"/>
            </a:pPr>
            <a:r>
              <a:rPr lang="en-US" sz="2200">
                <a:solidFill>
                  <a:schemeClr val="dk1"/>
                </a:solidFill>
                <a:latin typeface="Lexend"/>
                <a:ea typeface="Lexend"/>
                <a:cs typeface="Lexend"/>
                <a:sym typeface="Lexend"/>
              </a:rPr>
              <a:t>Most ML models tested had the same accuracy, only Decision Trees performed slightly better.</a:t>
            </a:r>
            <a:endParaRPr sz="2800">
              <a:solidFill>
                <a:srgbClr val="292929"/>
              </a:solidFill>
            </a:endParaRPr>
          </a:p>
        </p:txBody>
      </p:sp>
      <p:sp>
        <p:nvSpPr>
          <p:cNvPr id="210" name="Google Shape;21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Results</a:t>
            </a:r>
            <a:endParaRPr b="1" sz="4000">
              <a:solidFill>
                <a:srgbClr val="005493"/>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Flight Number vs. Launch Site</a:t>
            </a:r>
            <a:endParaRPr b="1" sz="4000">
              <a:solidFill>
                <a:srgbClr val="005493"/>
              </a:solidFill>
              <a:latin typeface="Lexend"/>
              <a:ea typeface="Lexend"/>
              <a:cs typeface="Lexend"/>
              <a:sym typeface="Lexend"/>
            </a:endParaRPr>
          </a:p>
        </p:txBody>
      </p:sp>
      <p:pic>
        <p:nvPicPr>
          <p:cNvPr id="223" name="Google Shape;223;p32"/>
          <p:cNvPicPr preferRelativeResize="0"/>
          <p:nvPr/>
        </p:nvPicPr>
        <p:blipFill>
          <a:blip r:embed="rId4">
            <a:alphaModFix/>
          </a:blip>
          <a:stretch>
            <a:fillRect/>
          </a:stretch>
        </p:blipFill>
        <p:spPr>
          <a:xfrm>
            <a:off x="152400" y="2372326"/>
            <a:ext cx="11887201" cy="3111800"/>
          </a:xfrm>
          <a:prstGeom prst="rect">
            <a:avLst/>
          </a:prstGeom>
          <a:noFill/>
          <a:ln cap="flat" cmpd="sng" w="38100">
            <a:solidFill>
              <a:schemeClr val="dk2"/>
            </a:solidFill>
            <a:prstDash val="solid"/>
            <a:round/>
            <a:headEnd len="sm" w="sm" type="none"/>
            <a:tailEnd len="sm" w="sm" type="none"/>
          </a:ln>
        </p:spPr>
      </p:pic>
      <p:sp>
        <p:nvSpPr>
          <p:cNvPr id="224" name="Google Shape;224;p32"/>
          <p:cNvSpPr txBox="1"/>
          <p:nvPr/>
        </p:nvSpPr>
        <p:spPr>
          <a:xfrm>
            <a:off x="839125" y="1616100"/>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1155CC"/>
                </a:solidFill>
                <a:latin typeface="Lexend"/>
                <a:ea typeface="Lexend"/>
                <a:cs typeface="Lexend"/>
                <a:sym typeface="Lexend"/>
              </a:rPr>
              <a:t>Blue</a:t>
            </a:r>
            <a:r>
              <a:rPr lang="en-US">
                <a:latin typeface="Lexend"/>
                <a:ea typeface="Lexend"/>
                <a:cs typeface="Lexend"/>
                <a:sym typeface="Lexend"/>
              </a:rPr>
              <a:t> points = failure</a:t>
            </a:r>
            <a:endParaRPr>
              <a:latin typeface="Lexend"/>
              <a:ea typeface="Lexend"/>
              <a:cs typeface="Lexend"/>
              <a:sym typeface="Lexend"/>
            </a:endParaRPr>
          </a:p>
          <a:p>
            <a:pPr indent="0" lvl="0" marL="0" rtl="0" algn="l">
              <a:spcBef>
                <a:spcPts val="0"/>
              </a:spcBef>
              <a:spcAft>
                <a:spcPts val="0"/>
              </a:spcAft>
              <a:buNone/>
            </a:pPr>
            <a:r>
              <a:rPr lang="en-US">
                <a:solidFill>
                  <a:srgbClr val="E69138"/>
                </a:solidFill>
                <a:latin typeface="Lexend"/>
                <a:ea typeface="Lexend"/>
                <a:cs typeface="Lexend"/>
                <a:sym typeface="Lexend"/>
              </a:rPr>
              <a:t>Orange</a:t>
            </a:r>
            <a:r>
              <a:rPr lang="en-US">
                <a:latin typeface="Lexend"/>
                <a:ea typeface="Lexend"/>
                <a:cs typeface="Lexend"/>
                <a:sym typeface="Lexend"/>
              </a:rPr>
              <a:t> points = success</a:t>
            </a:r>
            <a:endParaRPr>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Payload vs. Launch Site</a:t>
            </a:r>
            <a:endParaRPr b="1">
              <a:solidFill>
                <a:srgbClr val="005493"/>
              </a:solidFill>
              <a:latin typeface="Lexend"/>
              <a:ea typeface="Lexend"/>
              <a:cs typeface="Lexend"/>
              <a:sym typeface="Lexend"/>
            </a:endParaRPr>
          </a:p>
        </p:txBody>
      </p:sp>
      <p:pic>
        <p:nvPicPr>
          <p:cNvPr id="231" name="Google Shape;231;p33"/>
          <p:cNvPicPr preferRelativeResize="0"/>
          <p:nvPr/>
        </p:nvPicPr>
        <p:blipFill>
          <a:blip r:embed="rId4">
            <a:alphaModFix/>
          </a:blip>
          <a:stretch>
            <a:fillRect/>
          </a:stretch>
        </p:blipFill>
        <p:spPr>
          <a:xfrm>
            <a:off x="152400" y="2327850"/>
            <a:ext cx="11887201" cy="3048750"/>
          </a:xfrm>
          <a:prstGeom prst="rect">
            <a:avLst/>
          </a:prstGeom>
          <a:noFill/>
          <a:ln cap="flat" cmpd="sng" w="38100">
            <a:solidFill>
              <a:schemeClr val="dk2"/>
            </a:solidFill>
            <a:prstDash val="solid"/>
            <a:round/>
            <a:headEnd len="sm" w="sm" type="none"/>
            <a:tailEnd len="sm" w="sm" type="none"/>
          </a:ln>
        </p:spPr>
      </p:pic>
      <p:sp>
        <p:nvSpPr>
          <p:cNvPr id="232" name="Google Shape;232;p33"/>
          <p:cNvSpPr txBox="1"/>
          <p:nvPr/>
        </p:nvSpPr>
        <p:spPr>
          <a:xfrm>
            <a:off x="880550" y="1460675"/>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1155CC"/>
                </a:solidFill>
                <a:latin typeface="Lexend"/>
                <a:ea typeface="Lexend"/>
                <a:cs typeface="Lexend"/>
                <a:sym typeface="Lexend"/>
              </a:rPr>
              <a:t>Blue</a:t>
            </a:r>
            <a:r>
              <a:rPr lang="en-US">
                <a:solidFill>
                  <a:schemeClr val="dk1"/>
                </a:solidFill>
                <a:latin typeface="Lexend"/>
                <a:ea typeface="Lexend"/>
                <a:cs typeface="Lexend"/>
                <a:sym typeface="Lexend"/>
              </a:rPr>
              <a:t> points = failure</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solidFill>
                  <a:srgbClr val="E69138"/>
                </a:solidFill>
                <a:latin typeface="Lexend"/>
                <a:ea typeface="Lexend"/>
                <a:cs typeface="Lexend"/>
                <a:sym typeface="Lexend"/>
              </a:rPr>
              <a:t>Orange</a:t>
            </a:r>
            <a:r>
              <a:rPr lang="en-US">
                <a:solidFill>
                  <a:schemeClr val="dk1"/>
                </a:solidFill>
                <a:latin typeface="Lexend"/>
                <a:ea typeface="Lexend"/>
                <a:cs typeface="Lexend"/>
                <a:sym typeface="Lexend"/>
              </a:rPr>
              <a:t> points = success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005493"/>
                </a:solidFill>
                <a:latin typeface="Lexend ExtraBold"/>
                <a:ea typeface="Lexend ExtraBold"/>
                <a:cs typeface="Lexend ExtraBold"/>
                <a:sym typeface="Lexend ExtraBold"/>
              </a:rPr>
              <a:t>‹#›</a:t>
            </a:fld>
            <a:endParaRPr>
              <a:solidFill>
                <a:srgbClr val="005493"/>
              </a:solidFill>
              <a:latin typeface="Lexend ExtraBold"/>
              <a:ea typeface="Lexend ExtraBold"/>
              <a:cs typeface="Lexend ExtraBold"/>
              <a:sym typeface="Lexend ExtraBo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Executive Summary</a:t>
            </a:r>
            <a:endParaRPr>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Introduction</a:t>
            </a:r>
            <a:endParaRPr>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Methodology</a:t>
            </a:r>
            <a:endParaRPr>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Results</a:t>
            </a:r>
            <a:endParaRPr>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Conclusion</a:t>
            </a:r>
            <a:endParaRPr>
              <a:latin typeface="Lexend"/>
              <a:ea typeface="Lexend"/>
              <a:cs typeface="Lexend"/>
              <a:sym typeface="Lexend"/>
            </a:endParaRPr>
          </a:p>
          <a:p>
            <a:pPr indent="-228600" lvl="0" marL="228600" marR="0" rtl="0" algn="l">
              <a:lnSpc>
                <a:spcPct val="100000"/>
              </a:lnSpc>
              <a:spcBef>
                <a:spcPts val="140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Appendix</a:t>
            </a:r>
            <a:endParaRPr>
              <a:latin typeface="Lexend"/>
              <a:ea typeface="Lexend"/>
              <a:cs typeface="Lexend"/>
              <a:sym typeface="Lexend"/>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Outline</a:t>
            </a:r>
            <a:endParaRPr b="1">
              <a:solidFill>
                <a:srgbClr val="005493"/>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Success Rate vs. Orbit Type</a:t>
            </a:r>
            <a:endParaRPr b="1" sz="4000">
              <a:solidFill>
                <a:srgbClr val="005493"/>
              </a:solidFill>
              <a:latin typeface="Lexend"/>
              <a:ea typeface="Lexend"/>
              <a:cs typeface="Lexend"/>
              <a:sym typeface="Lexend"/>
            </a:endParaRPr>
          </a:p>
        </p:txBody>
      </p:sp>
      <p:pic>
        <p:nvPicPr>
          <p:cNvPr id="239" name="Google Shape;239;p34"/>
          <p:cNvPicPr preferRelativeResize="0"/>
          <p:nvPr/>
        </p:nvPicPr>
        <p:blipFill>
          <a:blip r:embed="rId4">
            <a:alphaModFix/>
          </a:blip>
          <a:stretch>
            <a:fillRect/>
          </a:stretch>
        </p:blipFill>
        <p:spPr>
          <a:xfrm>
            <a:off x="770000" y="1706274"/>
            <a:ext cx="5438775" cy="4114800"/>
          </a:xfrm>
          <a:prstGeom prst="rect">
            <a:avLst/>
          </a:prstGeom>
          <a:noFill/>
          <a:ln cap="flat" cmpd="sng" w="38100">
            <a:solidFill>
              <a:schemeClr val="dk2"/>
            </a:solidFill>
            <a:prstDash val="solid"/>
            <a:round/>
            <a:headEnd len="sm" w="sm" type="none"/>
            <a:tailEnd len="sm" w="sm" type="none"/>
          </a:ln>
        </p:spPr>
      </p:pic>
      <p:sp>
        <p:nvSpPr>
          <p:cNvPr id="240" name="Google Shape;240;p34"/>
          <p:cNvSpPr txBox="1"/>
          <p:nvPr/>
        </p:nvSpPr>
        <p:spPr>
          <a:xfrm>
            <a:off x="6567950" y="2351700"/>
            <a:ext cx="52317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Note that some orbits have 100% of success rate.</a:t>
            </a:r>
            <a:endParaRPr sz="2200">
              <a:latin typeface="Lexend"/>
              <a:ea typeface="Lexend"/>
              <a:cs typeface="Lexend"/>
              <a:sym typeface="Lexend"/>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Flight Number vs. Orbit Type</a:t>
            </a:r>
            <a:endParaRPr b="1" sz="4000">
              <a:solidFill>
                <a:srgbClr val="005493"/>
              </a:solidFill>
              <a:latin typeface="Lexend"/>
              <a:ea typeface="Lexend"/>
              <a:cs typeface="Lexend"/>
              <a:sym typeface="Lexend"/>
            </a:endParaRPr>
          </a:p>
        </p:txBody>
      </p:sp>
      <p:pic>
        <p:nvPicPr>
          <p:cNvPr id="247" name="Google Shape;247;p35"/>
          <p:cNvPicPr preferRelativeResize="0"/>
          <p:nvPr/>
        </p:nvPicPr>
        <p:blipFill>
          <a:blip r:embed="rId4">
            <a:alphaModFix/>
          </a:blip>
          <a:stretch>
            <a:fillRect/>
          </a:stretch>
        </p:blipFill>
        <p:spPr>
          <a:xfrm>
            <a:off x="152400" y="2351937"/>
            <a:ext cx="11887201" cy="3003625"/>
          </a:xfrm>
          <a:prstGeom prst="rect">
            <a:avLst/>
          </a:prstGeom>
          <a:noFill/>
          <a:ln cap="flat" cmpd="sng" w="38100">
            <a:solidFill>
              <a:schemeClr val="dk2"/>
            </a:solidFill>
            <a:prstDash val="solid"/>
            <a:round/>
            <a:headEnd len="sm" w="sm" type="none"/>
            <a:tailEnd len="sm" w="sm" type="none"/>
          </a:ln>
        </p:spPr>
      </p:pic>
      <p:sp>
        <p:nvSpPr>
          <p:cNvPr id="248" name="Google Shape;248;p35"/>
          <p:cNvSpPr txBox="1"/>
          <p:nvPr/>
        </p:nvSpPr>
        <p:spPr>
          <a:xfrm>
            <a:off x="818400" y="1667875"/>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1155CC"/>
                </a:solidFill>
                <a:latin typeface="Lexend"/>
                <a:ea typeface="Lexend"/>
                <a:cs typeface="Lexend"/>
                <a:sym typeface="Lexend"/>
              </a:rPr>
              <a:t>Blue</a:t>
            </a:r>
            <a:r>
              <a:rPr lang="en-US">
                <a:solidFill>
                  <a:schemeClr val="dk1"/>
                </a:solidFill>
                <a:latin typeface="Lexend"/>
                <a:ea typeface="Lexend"/>
                <a:cs typeface="Lexend"/>
                <a:sym typeface="Lexend"/>
              </a:rPr>
              <a:t> points = failure</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solidFill>
                  <a:srgbClr val="E69138"/>
                </a:solidFill>
                <a:latin typeface="Lexend"/>
                <a:ea typeface="Lexend"/>
                <a:cs typeface="Lexend"/>
                <a:sym typeface="Lexend"/>
              </a:rPr>
              <a:t>Orange</a:t>
            </a:r>
            <a:r>
              <a:rPr lang="en-US">
                <a:solidFill>
                  <a:schemeClr val="dk1"/>
                </a:solidFill>
                <a:latin typeface="Lexend"/>
                <a:ea typeface="Lexend"/>
                <a:cs typeface="Lexend"/>
                <a:sym typeface="Lexend"/>
              </a:rPr>
              <a:t> points = success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Payload vs. Orbit Type</a:t>
            </a:r>
            <a:endParaRPr b="1" sz="4000">
              <a:solidFill>
                <a:srgbClr val="005493"/>
              </a:solidFill>
              <a:latin typeface="Lexend"/>
              <a:ea typeface="Lexend"/>
              <a:cs typeface="Lexend"/>
              <a:sym typeface="Lexend"/>
            </a:endParaRPr>
          </a:p>
        </p:txBody>
      </p:sp>
      <p:sp>
        <p:nvSpPr>
          <p:cNvPr id="255" name="Google Shape;255;p36"/>
          <p:cNvSpPr txBox="1"/>
          <p:nvPr/>
        </p:nvSpPr>
        <p:spPr>
          <a:xfrm>
            <a:off x="942725" y="1833625"/>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1155CC"/>
                </a:solidFill>
                <a:latin typeface="Lexend"/>
                <a:ea typeface="Lexend"/>
                <a:cs typeface="Lexend"/>
                <a:sym typeface="Lexend"/>
              </a:rPr>
              <a:t>Blue</a:t>
            </a:r>
            <a:r>
              <a:rPr lang="en-US">
                <a:solidFill>
                  <a:schemeClr val="dk1"/>
                </a:solidFill>
                <a:latin typeface="Lexend"/>
                <a:ea typeface="Lexend"/>
                <a:cs typeface="Lexend"/>
                <a:sym typeface="Lexend"/>
              </a:rPr>
              <a:t> points = failure</a:t>
            </a:r>
            <a:endParaRPr>
              <a:solidFill>
                <a:schemeClr val="dk1"/>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US">
                <a:solidFill>
                  <a:srgbClr val="E69138"/>
                </a:solidFill>
                <a:latin typeface="Lexend"/>
                <a:ea typeface="Lexend"/>
                <a:cs typeface="Lexend"/>
                <a:sym typeface="Lexend"/>
              </a:rPr>
              <a:t>Orange</a:t>
            </a:r>
            <a:r>
              <a:rPr lang="en-US">
                <a:solidFill>
                  <a:schemeClr val="dk1"/>
                </a:solidFill>
                <a:latin typeface="Lexend"/>
                <a:ea typeface="Lexend"/>
                <a:cs typeface="Lexend"/>
                <a:sym typeface="Lexend"/>
              </a:rPr>
              <a:t> points = success</a:t>
            </a:r>
            <a:endParaRPr/>
          </a:p>
        </p:txBody>
      </p:sp>
      <p:pic>
        <p:nvPicPr>
          <p:cNvPr id="256" name="Google Shape;256;p36"/>
          <p:cNvPicPr preferRelativeResize="0"/>
          <p:nvPr/>
        </p:nvPicPr>
        <p:blipFill>
          <a:blip r:embed="rId4">
            <a:alphaModFix/>
          </a:blip>
          <a:stretch>
            <a:fillRect/>
          </a:stretch>
        </p:blipFill>
        <p:spPr>
          <a:xfrm>
            <a:off x="152400" y="2578649"/>
            <a:ext cx="11887201" cy="30282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Launch Success Yearly Trend</a:t>
            </a:r>
            <a:endParaRPr b="1">
              <a:solidFill>
                <a:srgbClr val="005493"/>
              </a:solidFill>
              <a:latin typeface="Lexend"/>
              <a:ea typeface="Lexend"/>
              <a:cs typeface="Lexend"/>
              <a:sym typeface="Lexend"/>
            </a:endParaRPr>
          </a:p>
        </p:txBody>
      </p:sp>
      <p:pic>
        <p:nvPicPr>
          <p:cNvPr id="263" name="Google Shape;263;p37"/>
          <p:cNvPicPr preferRelativeResize="0"/>
          <p:nvPr/>
        </p:nvPicPr>
        <p:blipFill>
          <a:blip r:embed="rId4">
            <a:alphaModFix/>
          </a:blip>
          <a:stretch>
            <a:fillRect/>
          </a:stretch>
        </p:blipFill>
        <p:spPr>
          <a:xfrm>
            <a:off x="695325" y="1985974"/>
            <a:ext cx="5400675" cy="4114800"/>
          </a:xfrm>
          <a:prstGeom prst="rect">
            <a:avLst/>
          </a:prstGeom>
          <a:noFill/>
          <a:ln cap="flat" cmpd="sng" w="38100">
            <a:solidFill>
              <a:schemeClr val="dk2"/>
            </a:solidFill>
            <a:prstDash val="solid"/>
            <a:round/>
            <a:headEnd len="sm" w="sm" type="none"/>
            <a:tailEnd len="sm" w="sm" type="none"/>
          </a:ln>
        </p:spPr>
      </p:pic>
      <p:sp>
        <p:nvSpPr>
          <p:cNvPr id="264" name="Google Shape;264;p37"/>
          <p:cNvSpPr txBox="1"/>
          <p:nvPr/>
        </p:nvSpPr>
        <p:spPr>
          <a:xfrm>
            <a:off x="6536850" y="2279100"/>
            <a:ext cx="5148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Note that success rate has increased massively since 2013.</a:t>
            </a:r>
            <a:endParaRPr sz="2900">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All Launch Site Names</a:t>
            </a:r>
            <a:endParaRPr b="1">
              <a:solidFill>
                <a:srgbClr val="005493"/>
              </a:solidFill>
              <a:latin typeface="Lexend"/>
              <a:ea typeface="Lexend"/>
              <a:cs typeface="Lexend"/>
              <a:sym typeface="Lexend"/>
            </a:endParaRPr>
          </a:p>
        </p:txBody>
      </p:sp>
      <p:pic>
        <p:nvPicPr>
          <p:cNvPr id="271" name="Google Shape;271;p38"/>
          <p:cNvPicPr preferRelativeResize="0"/>
          <p:nvPr/>
        </p:nvPicPr>
        <p:blipFill>
          <a:blip r:embed="rId4">
            <a:alphaModFix/>
          </a:blip>
          <a:stretch>
            <a:fillRect/>
          </a:stretch>
        </p:blipFill>
        <p:spPr>
          <a:xfrm>
            <a:off x="2629356" y="2346475"/>
            <a:ext cx="6796900" cy="3825900"/>
          </a:xfrm>
          <a:prstGeom prst="rect">
            <a:avLst/>
          </a:prstGeom>
          <a:noFill/>
          <a:ln cap="flat" cmpd="sng" w="38100">
            <a:solidFill>
              <a:schemeClr val="dk2"/>
            </a:solidFill>
            <a:prstDash val="solid"/>
            <a:round/>
            <a:headEnd len="sm" w="sm" type="none"/>
            <a:tailEnd len="sm" w="sm" type="none"/>
          </a:ln>
        </p:spPr>
      </p:pic>
      <p:sp>
        <p:nvSpPr>
          <p:cNvPr id="272" name="Google Shape;272;p38"/>
          <p:cNvSpPr txBox="1"/>
          <p:nvPr/>
        </p:nvSpPr>
        <p:spPr>
          <a:xfrm>
            <a:off x="2629350" y="1595350"/>
            <a:ext cx="59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the names of the launch sites:</a:t>
            </a:r>
            <a:endParaRPr sz="2200">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Launch Site Names Begin with 'CCA'</a:t>
            </a:r>
            <a:endParaRPr b="1">
              <a:solidFill>
                <a:srgbClr val="005493"/>
              </a:solidFill>
              <a:latin typeface="Lexend"/>
              <a:ea typeface="Lexend"/>
              <a:cs typeface="Lexend"/>
              <a:sym typeface="Lexend"/>
            </a:endParaRPr>
          </a:p>
        </p:txBody>
      </p:sp>
      <p:pic>
        <p:nvPicPr>
          <p:cNvPr id="279" name="Google Shape;279;p39"/>
          <p:cNvPicPr preferRelativeResize="0"/>
          <p:nvPr/>
        </p:nvPicPr>
        <p:blipFill>
          <a:blip r:embed="rId4">
            <a:alphaModFix/>
          </a:blip>
          <a:stretch>
            <a:fillRect/>
          </a:stretch>
        </p:blipFill>
        <p:spPr>
          <a:xfrm>
            <a:off x="1810975" y="2364101"/>
            <a:ext cx="8433650" cy="4131050"/>
          </a:xfrm>
          <a:prstGeom prst="rect">
            <a:avLst/>
          </a:prstGeom>
          <a:noFill/>
          <a:ln cap="flat" cmpd="sng" w="38100">
            <a:solidFill>
              <a:schemeClr val="dk2"/>
            </a:solidFill>
            <a:prstDash val="solid"/>
            <a:round/>
            <a:headEnd len="sm" w="sm" type="none"/>
            <a:tailEnd len="sm" w="sm" type="none"/>
          </a:ln>
        </p:spPr>
      </p:pic>
      <p:sp>
        <p:nvSpPr>
          <p:cNvPr id="280" name="Google Shape;280;p39"/>
          <p:cNvSpPr txBox="1"/>
          <p:nvPr/>
        </p:nvSpPr>
        <p:spPr>
          <a:xfrm>
            <a:off x="1810975" y="1533200"/>
            <a:ext cx="796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records from a specific launch site:</a:t>
            </a:r>
            <a:endParaRPr sz="2200">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Total Payload Mass</a:t>
            </a:r>
            <a:endParaRPr b="1">
              <a:solidFill>
                <a:srgbClr val="005493"/>
              </a:solidFill>
              <a:latin typeface="Lexend"/>
              <a:ea typeface="Lexend"/>
              <a:cs typeface="Lexend"/>
              <a:sym typeface="Lexend"/>
            </a:endParaRPr>
          </a:p>
        </p:txBody>
      </p:sp>
      <p:pic>
        <p:nvPicPr>
          <p:cNvPr id="287" name="Google Shape;287;p40"/>
          <p:cNvPicPr preferRelativeResize="0"/>
          <p:nvPr/>
        </p:nvPicPr>
        <p:blipFill>
          <a:blip r:embed="rId4">
            <a:alphaModFix/>
          </a:blip>
          <a:stretch>
            <a:fillRect/>
          </a:stretch>
        </p:blipFill>
        <p:spPr>
          <a:xfrm>
            <a:off x="956363" y="2393050"/>
            <a:ext cx="10142874" cy="3031350"/>
          </a:xfrm>
          <a:prstGeom prst="rect">
            <a:avLst/>
          </a:prstGeom>
          <a:noFill/>
          <a:ln cap="flat" cmpd="sng" w="38100">
            <a:solidFill>
              <a:schemeClr val="dk2"/>
            </a:solidFill>
            <a:prstDash val="solid"/>
            <a:round/>
            <a:headEnd len="sm" w="sm" type="none"/>
            <a:tailEnd len="sm" w="sm" type="none"/>
          </a:ln>
        </p:spPr>
      </p:pic>
      <p:sp>
        <p:nvSpPr>
          <p:cNvPr id="288" name="Google Shape;288;p40"/>
          <p:cNvSpPr txBox="1"/>
          <p:nvPr/>
        </p:nvSpPr>
        <p:spPr>
          <a:xfrm>
            <a:off x="956375" y="1750750"/>
            <a:ext cx="985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the sum of payload carried by boosters launched by NASA:</a:t>
            </a:r>
            <a:endParaRPr sz="2200">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Average Payload Mass by F9 v1.1</a:t>
            </a:r>
            <a:endParaRPr b="1">
              <a:solidFill>
                <a:srgbClr val="005493"/>
              </a:solidFill>
              <a:latin typeface="Lexend"/>
              <a:ea typeface="Lexend"/>
              <a:cs typeface="Lexend"/>
              <a:sym typeface="Lexend"/>
            </a:endParaRPr>
          </a:p>
        </p:txBody>
      </p:sp>
      <p:pic>
        <p:nvPicPr>
          <p:cNvPr id="295" name="Google Shape;295;p41"/>
          <p:cNvPicPr preferRelativeResize="0"/>
          <p:nvPr/>
        </p:nvPicPr>
        <p:blipFill>
          <a:blip r:embed="rId4">
            <a:alphaModFix/>
          </a:blip>
          <a:stretch>
            <a:fillRect/>
          </a:stretch>
        </p:blipFill>
        <p:spPr>
          <a:xfrm>
            <a:off x="267050" y="2455225"/>
            <a:ext cx="11413126" cy="2958475"/>
          </a:xfrm>
          <a:prstGeom prst="rect">
            <a:avLst/>
          </a:prstGeom>
          <a:noFill/>
          <a:ln cap="flat" cmpd="sng" w="38100">
            <a:solidFill>
              <a:schemeClr val="dk2"/>
            </a:solidFill>
            <a:prstDash val="solid"/>
            <a:round/>
            <a:headEnd len="sm" w="sm" type="none"/>
            <a:tailEnd len="sm" w="sm" type="none"/>
          </a:ln>
        </p:spPr>
      </p:pic>
      <p:sp>
        <p:nvSpPr>
          <p:cNvPr id="296" name="Google Shape;296;p41"/>
          <p:cNvSpPr txBox="1"/>
          <p:nvPr/>
        </p:nvSpPr>
        <p:spPr>
          <a:xfrm>
            <a:off x="426050" y="1730050"/>
            <a:ext cx="1120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the average payload for booster version F9 v1.1:</a:t>
            </a:r>
            <a:endParaRPr sz="2200">
              <a:latin typeface="Lexend"/>
              <a:ea typeface="Lexend"/>
              <a:cs typeface="Lexend"/>
              <a:sym typeface="Lexe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First Successful Ground Landing Date</a:t>
            </a:r>
            <a:endParaRPr b="1">
              <a:solidFill>
                <a:srgbClr val="005493"/>
              </a:solidFill>
              <a:latin typeface="Lexend"/>
              <a:ea typeface="Lexend"/>
              <a:cs typeface="Lexend"/>
              <a:sym typeface="Lexend"/>
            </a:endParaRPr>
          </a:p>
        </p:txBody>
      </p:sp>
      <p:pic>
        <p:nvPicPr>
          <p:cNvPr id="303" name="Google Shape;303;p42"/>
          <p:cNvPicPr preferRelativeResize="0"/>
          <p:nvPr/>
        </p:nvPicPr>
        <p:blipFill>
          <a:blip r:embed="rId4">
            <a:alphaModFix/>
          </a:blip>
          <a:stretch>
            <a:fillRect/>
          </a:stretch>
        </p:blipFill>
        <p:spPr>
          <a:xfrm>
            <a:off x="716225" y="2428525"/>
            <a:ext cx="10623141" cy="3391425"/>
          </a:xfrm>
          <a:prstGeom prst="rect">
            <a:avLst/>
          </a:prstGeom>
          <a:noFill/>
          <a:ln cap="flat" cmpd="sng" w="38100">
            <a:solidFill>
              <a:schemeClr val="dk2"/>
            </a:solidFill>
            <a:prstDash val="solid"/>
            <a:round/>
            <a:headEnd len="sm" w="sm" type="none"/>
            <a:tailEnd len="sm" w="sm" type="none"/>
          </a:ln>
        </p:spPr>
      </p:pic>
      <p:sp>
        <p:nvSpPr>
          <p:cNvPr id="304" name="Google Shape;304;p42"/>
          <p:cNvSpPr txBox="1"/>
          <p:nvPr/>
        </p:nvSpPr>
        <p:spPr>
          <a:xfrm>
            <a:off x="880550" y="1605725"/>
            <a:ext cx="9696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the date of the first successful landing:</a:t>
            </a:r>
            <a:endParaRPr sz="2200">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Successful Drone Ship Landing with Payload between 4000 and 6000</a:t>
            </a:r>
            <a:endParaRPr b="1">
              <a:solidFill>
                <a:srgbClr val="005493"/>
              </a:solidFill>
              <a:latin typeface="Lexend"/>
              <a:ea typeface="Lexend"/>
              <a:cs typeface="Lexend"/>
              <a:sym typeface="Lexend"/>
            </a:endParaRPr>
          </a:p>
        </p:txBody>
      </p:sp>
      <p:pic>
        <p:nvPicPr>
          <p:cNvPr id="311" name="Google Shape;311;p43"/>
          <p:cNvPicPr preferRelativeResize="0"/>
          <p:nvPr/>
        </p:nvPicPr>
        <p:blipFill>
          <a:blip r:embed="rId4">
            <a:alphaModFix/>
          </a:blip>
          <a:stretch>
            <a:fillRect/>
          </a:stretch>
        </p:blipFill>
        <p:spPr>
          <a:xfrm>
            <a:off x="617600" y="2431424"/>
            <a:ext cx="10668000" cy="2781300"/>
          </a:xfrm>
          <a:prstGeom prst="rect">
            <a:avLst/>
          </a:prstGeom>
          <a:noFill/>
          <a:ln cap="flat" cmpd="sng" w="38100">
            <a:solidFill>
              <a:schemeClr val="dk2"/>
            </a:solidFill>
            <a:prstDash val="solid"/>
            <a:round/>
            <a:headEnd len="sm" w="sm" type="none"/>
            <a:tailEnd len="sm" w="sm" type="none"/>
          </a:ln>
        </p:spPr>
      </p:pic>
      <p:sp>
        <p:nvSpPr>
          <p:cNvPr id="312" name="Google Shape;312;p43"/>
          <p:cNvSpPr txBox="1"/>
          <p:nvPr/>
        </p:nvSpPr>
        <p:spPr>
          <a:xfrm>
            <a:off x="932450" y="1553925"/>
            <a:ext cx="1003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Retrieving the list of booster that had success with greater payloads:</a:t>
            </a:r>
            <a:endParaRPr sz="2200">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9015197" y="60773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005493"/>
                </a:solidFill>
                <a:latin typeface="Lexend ExtraBold"/>
                <a:ea typeface="Lexend ExtraBold"/>
                <a:cs typeface="Lexend ExtraBold"/>
                <a:sym typeface="Lexend ExtraBold"/>
              </a:rPr>
              <a:t>‹#›</a:t>
            </a:fld>
            <a:endParaRPr>
              <a:solidFill>
                <a:srgbClr val="005493"/>
              </a:solidFill>
              <a:latin typeface="Lexend ExtraBold"/>
              <a:ea typeface="Lexend ExtraBold"/>
              <a:cs typeface="Lexend ExtraBold"/>
              <a:sym typeface="Lexend ExtraBold"/>
            </a:endParaRPr>
          </a:p>
        </p:txBody>
      </p:sp>
      <p:sp>
        <p:nvSpPr>
          <p:cNvPr id="101" name="Google Shape;101;p17"/>
          <p:cNvSpPr txBox="1"/>
          <p:nvPr/>
        </p:nvSpPr>
        <p:spPr>
          <a:xfrm>
            <a:off x="770000" y="2233675"/>
            <a:ext cx="6212400" cy="2525700"/>
          </a:xfrm>
          <a:prstGeom prst="rect">
            <a:avLst/>
          </a:prstGeom>
          <a:noFill/>
          <a:ln>
            <a:noFill/>
          </a:ln>
        </p:spPr>
        <p:txBody>
          <a:bodyPr anchorCtr="0" anchor="t" bIns="45700" lIns="91425" spcFirstLastPara="1" rIns="91425" wrap="square" tIns="45700">
            <a:normAutofit/>
          </a:bodyPr>
          <a:lstStyle/>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Data collection with SpaceX API and web scraping.</a:t>
            </a:r>
            <a:endParaRPr sz="1600">
              <a:solidFill>
                <a:srgbClr val="292929"/>
              </a:solidFill>
              <a:latin typeface="Lexend"/>
              <a:ea typeface="Lexend"/>
              <a:cs typeface="Lexend"/>
              <a:sym typeface="Lexend"/>
            </a:endParaRPr>
          </a:p>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Data wrangling to transform the data and make it better for analysis.</a:t>
            </a:r>
            <a:endParaRPr sz="1600">
              <a:solidFill>
                <a:srgbClr val="292929"/>
              </a:solidFill>
              <a:latin typeface="Lexend"/>
              <a:ea typeface="Lexend"/>
              <a:cs typeface="Lexend"/>
              <a:sym typeface="Lexend"/>
            </a:endParaRPr>
          </a:p>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Turning data into a dataframe for exploration.</a:t>
            </a:r>
            <a:endParaRPr sz="1600">
              <a:solidFill>
                <a:srgbClr val="292929"/>
              </a:solidFill>
              <a:latin typeface="Lexend"/>
              <a:ea typeface="Lexend"/>
              <a:cs typeface="Lexend"/>
              <a:sym typeface="Lexend"/>
            </a:endParaRPr>
          </a:p>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Data analysis for finding useful information.</a:t>
            </a:r>
            <a:endParaRPr sz="1600">
              <a:solidFill>
                <a:srgbClr val="292929"/>
              </a:solidFill>
              <a:latin typeface="Lexend"/>
              <a:ea typeface="Lexend"/>
              <a:cs typeface="Lexend"/>
              <a:sym typeface="Lexend"/>
            </a:endParaRPr>
          </a:p>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Data visualization with plots and charts.</a:t>
            </a:r>
            <a:endParaRPr sz="1600">
              <a:solidFill>
                <a:srgbClr val="292929"/>
              </a:solidFill>
              <a:latin typeface="Lexend"/>
              <a:ea typeface="Lexend"/>
              <a:cs typeface="Lexend"/>
              <a:sym typeface="Lexend"/>
            </a:endParaRPr>
          </a:p>
          <a:p>
            <a:pPr indent="-190500" lvl="0" marL="228600" marR="0" rtl="0" algn="l">
              <a:lnSpc>
                <a:spcPct val="100000"/>
              </a:lnSpc>
              <a:spcBef>
                <a:spcPts val="0"/>
              </a:spcBef>
              <a:spcAft>
                <a:spcPts val="0"/>
              </a:spcAft>
              <a:buClr>
                <a:srgbClr val="292929"/>
              </a:buClr>
              <a:buSzPts val="1600"/>
              <a:buFont typeface="Lexend"/>
              <a:buChar char="•"/>
            </a:pPr>
            <a:r>
              <a:rPr lang="en-US" sz="1600">
                <a:solidFill>
                  <a:srgbClr val="292929"/>
                </a:solidFill>
                <a:latin typeface="Lexend"/>
                <a:ea typeface="Lexend"/>
                <a:cs typeface="Lexend"/>
                <a:sym typeface="Lexend"/>
              </a:rPr>
              <a:t>Predictive analysis using machine learning models.</a:t>
            </a:r>
            <a:endParaRPr sz="1600">
              <a:solidFill>
                <a:srgbClr val="292929"/>
              </a:solidFill>
              <a:latin typeface="Lexend"/>
              <a:ea typeface="Lexend"/>
              <a:cs typeface="Lexend"/>
              <a:sym typeface="Lexend"/>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Executive Summary</a:t>
            </a:r>
            <a:endParaRPr b="1" sz="4000">
              <a:solidFill>
                <a:srgbClr val="005493"/>
              </a:solidFill>
              <a:latin typeface="Lexend"/>
              <a:ea typeface="Lexend"/>
              <a:cs typeface="Lexend"/>
              <a:sym typeface="Lexend"/>
            </a:endParaRPr>
          </a:p>
        </p:txBody>
      </p:sp>
      <p:sp>
        <p:nvSpPr>
          <p:cNvPr id="103" name="Google Shape;103;p17"/>
          <p:cNvSpPr txBox="1"/>
          <p:nvPr/>
        </p:nvSpPr>
        <p:spPr>
          <a:xfrm>
            <a:off x="770000" y="1802575"/>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SemiBold"/>
                <a:ea typeface="Lexend SemiBold"/>
                <a:cs typeface="Lexend SemiBold"/>
                <a:sym typeface="Lexend SemiBold"/>
              </a:rPr>
              <a:t>Summary of Methodologies</a:t>
            </a:r>
            <a:endParaRPr sz="2000">
              <a:latin typeface="Lexend SemiBold"/>
              <a:ea typeface="Lexend SemiBold"/>
              <a:cs typeface="Lexend SemiBold"/>
              <a:sym typeface="Lexend SemiBold"/>
            </a:endParaRPr>
          </a:p>
        </p:txBody>
      </p:sp>
      <p:sp>
        <p:nvSpPr>
          <p:cNvPr id="104" name="Google Shape;104;p17"/>
          <p:cNvSpPr txBox="1"/>
          <p:nvPr/>
        </p:nvSpPr>
        <p:spPr>
          <a:xfrm>
            <a:off x="770000" y="4359175"/>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SemiBold"/>
                <a:ea typeface="Lexend SemiBold"/>
                <a:cs typeface="Lexend SemiBold"/>
                <a:sym typeface="Lexend SemiBold"/>
              </a:rPr>
              <a:t>Summary of results</a:t>
            </a:r>
            <a:endParaRPr sz="2200">
              <a:latin typeface="Lexend SemiBold"/>
              <a:ea typeface="Lexend SemiBold"/>
              <a:cs typeface="Lexend SemiBold"/>
              <a:sym typeface="Lexend SemiBold"/>
            </a:endParaRPr>
          </a:p>
        </p:txBody>
      </p:sp>
      <p:sp>
        <p:nvSpPr>
          <p:cNvPr id="105" name="Google Shape;105;p17"/>
          <p:cNvSpPr txBox="1"/>
          <p:nvPr/>
        </p:nvSpPr>
        <p:spPr>
          <a:xfrm>
            <a:off x="892700" y="4851775"/>
            <a:ext cx="60897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exend"/>
              <a:buChar char="●"/>
            </a:pPr>
            <a:r>
              <a:rPr lang="en-US" sz="1600">
                <a:latin typeface="Lexend"/>
                <a:ea typeface="Lexend"/>
                <a:cs typeface="Lexend"/>
                <a:sym typeface="Lexend"/>
              </a:rPr>
              <a:t>Launching tends to improve over time.</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All launch sites are near the cost.</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The booster</a:t>
            </a:r>
            <a:r>
              <a:rPr lang="en-US" sz="1600">
                <a:latin typeface="Lexend"/>
                <a:ea typeface="Lexend"/>
                <a:cs typeface="Lexend"/>
                <a:sym typeface="Lexend"/>
              </a:rPr>
              <a:t> F9 v1.1 has an average payload of 2534.66</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Most ML models tested had the same accuracy, only Decision Trees performed slightly better.</a:t>
            </a:r>
            <a:endParaRPr sz="1600">
              <a:latin typeface="Lexend"/>
              <a:ea typeface="Lexend"/>
              <a:cs typeface="Lexend"/>
              <a:sym typeface="Lexe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Total Number of Successful and Failure Mission Outcomes</a:t>
            </a:r>
            <a:endParaRPr b="1">
              <a:solidFill>
                <a:srgbClr val="005493"/>
              </a:solidFill>
              <a:latin typeface="Lexend"/>
              <a:ea typeface="Lexend"/>
              <a:cs typeface="Lexend"/>
              <a:sym typeface="Lexend"/>
            </a:endParaRPr>
          </a:p>
        </p:txBody>
      </p:sp>
      <p:pic>
        <p:nvPicPr>
          <p:cNvPr id="319" name="Google Shape;319;p44"/>
          <p:cNvPicPr preferRelativeResize="0"/>
          <p:nvPr/>
        </p:nvPicPr>
        <p:blipFill>
          <a:blip r:embed="rId4">
            <a:alphaModFix/>
          </a:blip>
          <a:stretch>
            <a:fillRect/>
          </a:stretch>
        </p:blipFill>
        <p:spPr>
          <a:xfrm>
            <a:off x="1212550" y="2248025"/>
            <a:ext cx="9766901" cy="3715400"/>
          </a:xfrm>
          <a:prstGeom prst="rect">
            <a:avLst/>
          </a:prstGeom>
          <a:noFill/>
          <a:ln cap="flat" cmpd="sng" w="38100">
            <a:solidFill>
              <a:schemeClr val="dk2"/>
            </a:solidFill>
            <a:prstDash val="solid"/>
            <a:round/>
            <a:headEnd len="sm" w="sm" type="none"/>
            <a:tailEnd len="sm" w="sm" type="none"/>
          </a:ln>
        </p:spPr>
      </p:pic>
      <p:sp>
        <p:nvSpPr>
          <p:cNvPr id="320" name="Google Shape;320;p44"/>
          <p:cNvSpPr txBox="1"/>
          <p:nvPr/>
        </p:nvSpPr>
        <p:spPr>
          <a:xfrm>
            <a:off x="1212550" y="1450350"/>
            <a:ext cx="59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Total outcome:</a:t>
            </a:r>
            <a:endParaRPr sz="2200">
              <a:latin typeface="Lexend"/>
              <a:ea typeface="Lexend"/>
              <a:cs typeface="Lexend"/>
              <a:sym typeface="Lexe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Boosters Carried Maximum Payload</a:t>
            </a:r>
            <a:endParaRPr b="1">
              <a:solidFill>
                <a:srgbClr val="005493"/>
              </a:solidFill>
              <a:latin typeface="Lexend"/>
              <a:ea typeface="Lexend"/>
              <a:cs typeface="Lexend"/>
              <a:sym typeface="Lexend"/>
            </a:endParaRPr>
          </a:p>
        </p:txBody>
      </p:sp>
      <p:pic>
        <p:nvPicPr>
          <p:cNvPr id="327" name="Google Shape;327;p45"/>
          <p:cNvPicPr preferRelativeResize="0"/>
          <p:nvPr/>
        </p:nvPicPr>
        <p:blipFill>
          <a:blip r:embed="rId4">
            <a:alphaModFix/>
          </a:blip>
          <a:stretch>
            <a:fillRect/>
          </a:stretch>
        </p:blipFill>
        <p:spPr>
          <a:xfrm>
            <a:off x="1136550" y="1852050"/>
            <a:ext cx="9595900" cy="4575150"/>
          </a:xfrm>
          <a:prstGeom prst="rect">
            <a:avLst/>
          </a:prstGeom>
          <a:noFill/>
          <a:ln cap="flat" cmpd="sng" w="38100">
            <a:solidFill>
              <a:schemeClr val="dk2"/>
            </a:solidFill>
            <a:prstDash val="solid"/>
            <a:round/>
            <a:headEnd len="sm" w="sm" type="none"/>
            <a:tailEnd len="sm" w="sm" type="none"/>
          </a:ln>
        </p:spPr>
      </p:pic>
      <p:cxnSp>
        <p:nvCxnSpPr>
          <p:cNvPr id="328" name="Google Shape;328;p45"/>
          <p:cNvCxnSpPr/>
          <p:nvPr/>
        </p:nvCxnSpPr>
        <p:spPr>
          <a:xfrm>
            <a:off x="6588650" y="7013400"/>
            <a:ext cx="994500" cy="9945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45"/>
          <p:cNvSpPr txBox="1"/>
          <p:nvPr/>
        </p:nvSpPr>
        <p:spPr>
          <a:xfrm>
            <a:off x="1136550" y="1346750"/>
            <a:ext cx="59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Boosters which carried the max payload:</a:t>
            </a:r>
            <a:endParaRPr sz="2200">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2015 Launch Records</a:t>
            </a:r>
            <a:endParaRPr b="1">
              <a:solidFill>
                <a:srgbClr val="005493"/>
              </a:solidFill>
              <a:latin typeface="Lexend"/>
              <a:ea typeface="Lexend"/>
              <a:cs typeface="Lexend"/>
              <a:sym typeface="Lexend"/>
            </a:endParaRPr>
          </a:p>
        </p:txBody>
      </p:sp>
      <p:pic>
        <p:nvPicPr>
          <p:cNvPr id="336" name="Google Shape;336;p46"/>
          <p:cNvPicPr preferRelativeResize="0"/>
          <p:nvPr/>
        </p:nvPicPr>
        <p:blipFill>
          <a:blip r:embed="rId4">
            <a:alphaModFix/>
          </a:blip>
          <a:stretch>
            <a:fillRect/>
          </a:stretch>
        </p:blipFill>
        <p:spPr>
          <a:xfrm>
            <a:off x="974075" y="2054349"/>
            <a:ext cx="9734550" cy="3743325"/>
          </a:xfrm>
          <a:prstGeom prst="rect">
            <a:avLst/>
          </a:prstGeom>
          <a:noFill/>
          <a:ln cap="flat" cmpd="sng" w="38100">
            <a:solidFill>
              <a:schemeClr val="dk2"/>
            </a:solidFill>
            <a:prstDash val="solid"/>
            <a:round/>
            <a:headEnd len="sm" w="sm" type="none"/>
            <a:tailEnd len="sm" w="sm" type="none"/>
          </a:ln>
        </p:spPr>
      </p:pic>
      <p:sp>
        <p:nvSpPr>
          <p:cNvPr id="337" name="Google Shape;337;p46"/>
          <p:cNvSpPr txBox="1"/>
          <p:nvPr/>
        </p:nvSpPr>
        <p:spPr>
          <a:xfrm>
            <a:off x="932350" y="1460675"/>
            <a:ext cx="59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2015 launches:</a:t>
            </a:r>
            <a:endParaRPr sz="2800">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Rank Landing Outcomes Between 2010-06-04 and 2017-03-20</a:t>
            </a:r>
            <a:endParaRPr b="1">
              <a:solidFill>
                <a:srgbClr val="005493"/>
              </a:solidFill>
              <a:latin typeface="Lexend"/>
              <a:ea typeface="Lexend"/>
              <a:cs typeface="Lexend"/>
              <a:sym typeface="Lexend"/>
            </a:endParaRPr>
          </a:p>
        </p:txBody>
      </p:sp>
      <p:pic>
        <p:nvPicPr>
          <p:cNvPr id="344" name="Google Shape;344;p47"/>
          <p:cNvPicPr preferRelativeResize="0"/>
          <p:nvPr/>
        </p:nvPicPr>
        <p:blipFill>
          <a:blip r:embed="rId4">
            <a:alphaModFix/>
          </a:blip>
          <a:stretch>
            <a:fillRect/>
          </a:stretch>
        </p:blipFill>
        <p:spPr>
          <a:xfrm>
            <a:off x="1284350" y="2404112"/>
            <a:ext cx="9486900" cy="2305050"/>
          </a:xfrm>
          <a:prstGeom prst="rect">
            <a:avLst/>
          </a:prstGeom>
          <a:noFill/>
          <a:ln cap="flat" cmpd="sng" w="38100">
            <a:solidFill>
              <a:schemeClr val="dk2"/>
            </a:solidFill>
            <a:prstDash val="solid"/>
            <a:round/>
            <a:headEnd len="sm" w="sm" type="none"/>
            <a:tailEnd len="sm" w="sm" type="none"/>
          </a:ln>
        </p:spPr>
      </p:pic>
      <p:sp>
        <p:nvSpPr>
          <p:cNvPr id="345" name="Google Shape;345;p47"/>
          <p:cNvSpPr txBox="1"/>
          <p:nvPr/>
        </p:nvSpPr>
        <p:spPr>
          <a:xfrm>
            <a:off x="1284350" y="1730025"/>
            <a:ext cx="5967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Lexend"/>
                <a:ea typeface="Lexend"/>
                <a:cs typeface="Lexend"/>
                <a:sym typeface="Lexend"/>
              </a:rPr>
              <a:t>Landing outcomes:</a:t>
            </a:r>
            <a:endParaRPr sz="2200">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Folium Map Screenshot</a:t>
            </a:r>
            <a:endParaRPr b="1">
              <a:solidFill>
                <a:srgbClr val="005493"/>
              </a:solidFill>
              <a:latin typeface="Lexend"/>
              <a:ea typeface="Lexend"/>
              <a:cs typeface="Lexend"/>
              <a:sym typeface="Lexend"/>
            </a:endParaRPr>
          </a:p>
        </p:txBody>
      </p:sp>
      <p:pic>
        <p:nvPicPr>
          <p:cNvPr id="357" name="Google Shape;357;p49"/>
          <p:cNvPicPr preferRelativeResize="0"/>
          <p:nvPr/>
        </p:nvPicPr>
        <p:blipFill>
          <a:blip r:embed="rId4">
            <a:alphaModFix/>
          </a:blip>
          <a:stretch>
            <a:fillRect/>
          </a:stretch>
        </p:blipFill>
        <p:spPr>
          <a:xfrm>
            <a:off x="1950700" y="2131225"/>
            <a:ext cx="8290600" cy="4208101"/>
          </a:xfrm>
          <a:prstGeom prst="rect">
            <a:avLst/>
          </a:prstGeom>
          <a:noFill/>
          <a:ln cap="flat" cmpd="sng" w="38100">
            <a:solidFill>
              <a:schemeClr val="dk2"/>
            </a:solidFill>
            <a:prstDash val="solid"/>
            <a:round/>
            <a:headEnd len="sm" w="sm" type="none"/>
            <a:tailEnd len="sm" w="sm" type="none"/>
          </a:ln>
        </p:spPr>
      </p:pic>
      <p:sp>
        <p:nvSpPr>
          <p:cNvPr id="358" name="Google Shape;358;p49"/>
          <p:cNvSpPr txBox="1"/>
          <p:nvPr/>
        </p:nvSpPr>
        <p:spPr>
          <a:xfrm>
            <a:off x="1129175" y="1533200"/>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All launch sites marked on the map:</a:t>
            </a:r>
            <a:endParaRPr sz="2000">
              <a:latin typeface="Lexend"/>
              <a:ea typeface="Lexend"/>
              <a:cs typeface="Lexend"/>
              <a:sym typeface="Lexe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Folium Map outcomes</a:t>
            </a:r>
            <a:endParaRPr b="1">
              <a:solidFill>
                <a:srgbClr val="005493"/>
              </a:solidFill>
              <a:latin typeface="Lexend"/>
              <a:ea typeface="Lexend"/>
              <a:cs typeface="Lexend"/>
              <a:sym typeface="Lexend"/>
            </a:endParaRPr>
          </a:p>
        </p:txBody>
      </p:sp>
      <p:pic>
        <p:nvPicPr>
          <p:cNvPr id="365" name="Google Shape;365;p50"/>
          <p:cNvPicPr preferRelativeResize="0"/>
          <p:nvPr/>
        </p:nvPicPr>
        <p:blipFill>
          <a:blip r:embed="rId4">
            <a:alphaModFix/>
          </a:blip>
          <a:stretch>
            <a:fillRect/>
          </a:stretch>
        </p:blipFill>
        <p:spPr>
          <a:xfrm>
            <a:off x="2148187" y="2083425"/>
            <a:ext cx="7759224" cy="4343775"/>
          </a:xfrm>
          <a:prstGeom prst="rect">
            <a:avLst/>
          </a:prstGeom>
          <a:noFill/>
          <a:ln cap="flat" cmpd="sng" w="38100">
            <a:solidFill>
              <a:schemeClr val="dk2"/>
            </a:solidFill>
            <a:prstDash val="solid"/>
            <a:round/>
            <a:headEnd len="sm" w="sm" type="none"/>
            <a:tailEnd len="sm" w="sm" type="none"/>
          </a:ln>
        </p:spPr>
      </p:pic>
      <p:sp>
        <p:nvSpPr>
          <p:cNvPr id="366" name="Google Shape;366;p50"/>
          <p:cNvSpPr txBox="1"/>
          <p:nvPr/>
        </p:nvSpPr>
        <p:spPr>
          <a:xfrm>
            <a:off x="2148175" y="1481400"/>
            <a:ext cx="743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Successful outcomes marked as green and failed as red:</a:t>
            </a:r>
            <a:endParaRPr sz="2000">
              <a:latin typeface="Lexend"/>
              <a:ea typeface="Lexend"/>
              <a:cs typeface="Lexend"/>
              <a:sym typeface="Lexe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Folium Map </a:t>
            </a:r>
            <a:r>
              <a:rPr b="1" lang="en-US" sz="4000">
                <a:solidFill>
                  <a:srgbClr val="005493"/>
                </a:solidFill>
                <a:latin typeface="Lexend"/>
                <a:ea typeface="Lexend"/>
                <a:cs typeface="Lexend"/>
                <a:sym typeface="Lexend"/>
              </a:rPr>
              <a:t>measuring distance</a:t>
            </a:r>
            <a:endParaRPr b="1">
              <a:solidFill>
                <a:srgbClr val="005493"/>
              </a:solidFill>
              <a:latin typeface="Lexend"/>
              <a:ea typeface="Lexend"/>
              <a:cs typeface="Lexend"/>
              <a:sym typeface="Lexend"/>
            </a:endParaRPr>
          </a:p>
        </p:txBody>
      </p:sp>
      <p:pic>
        <p:nvPicPr>
          <p:cNvPr id="373" name="Google Shape;373;p51"/>
          <p:cNvPicPr preferRelativeResize="0"/>
          <p:nvPr/>
        </p:nvPicPr>
        <p:blipFill>
          <a:blip r:embed="rId4">
            <a:alphaModFix/>
          </a:blip>
          <a:stretch>
            <a:fillRect/>
          </a:stretch>
        </p:blipFill>
        <p:spPr>
          <a:xfrm>
            <a:off x="1364525" y="1948650"/>
            <a:ext cx="9326550" cy="4338899"/>
          </a:xfrm>
          <a:prstGeom prst="rect">
            <a:avLst/>
          </a:prstGeom>
          <a:noFill/>
          <a:ln cap="flat" cmpd="sng" w="38100">
            <a:solidFill>
              <a:schemeClr val="dk2"/>
            </a:solidFill>
            <a:prstDash val="solid"/>
            <a:round/>
            <a:headEnd len="sm" w="sm" type="none"/>
            <a:tailEnd len="sm" w="sm" type="none"/>
          </a:ln>
        </p:spPr>
      </p:pic>
      <p:sp>
        <p:nvSpPr>
          <p:cNvPr id="374" name="Google Shape;374;p51"/>
          <p:cNvSpPr txBox="1"/>
          <p:nvPr/>
        </p:nvSpPr>
        <p:spPr>
          <a:xfrm>
            <a:off x="1419275" y="1456050"/>
            <a:ext cx="745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Distance calculated from launch site to coast:</a:t>
            </a:r>
            <a:endParaRPr sz="2000">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Dash dashboard</a:t>
            </a:r>
            <a:endParaRPr b="1">
              <a:solidFill>
                <a:srgbClr val="005493"/>
              </a:solidFill>
              <a:latin typeface="Lexend"/>
              <a:ea typeface="Lexend"/>
              <a:cs typeface="Lexend"/>
              <a:sym typeface="Lexend"/>
            </a:endParaRPr>
          </a:p>
        </p:txBody>
      </p:sp>
      <p:pic>
        <p:nvPicPr>
          <p:cNvPr id="386" name="Google Shape;386;p53"/>
          <p:cNvPicPr preferRelativeResize="0"/>
          <p:nvPr/>
        </p:nvPicPr>
        <p:blipFill>
          <a:blip r:embed="rId4">
            <a:alphaModFix/>
          </a:blip>
          <a:stretch>
            <a:fillRect/>
          </a:stretch>
        </p:blipFill>
        <p:spPr>
          <a:xfrm>
            <a:off x="3304125" y="2188675"/>
            <a:ext cx="5410651" cy="4195750"/>
          </a:xfrm>
          <a:prstGeom prst="rect">
            <a:avLst/>
          </a:prstGeom>
          <a:noFill/>
          <a:ln cap="flat" cmpd="sng" w="38100">
            <a:solidFill>
              <a:schemeClr val="dk2"/>
            </a:solidFill>
            <a:prstDash val="solid"/>
            <a:round/>
            <a:headEnd len="sm" w="sm" type="none"/>
            <a:tailEnd len="sm" w="sm" type="none"/>
          </a:ln>
        </p:spPr>
      </p:pic>
      <p:sp>
        <p:nvSpPr>
          <p:cNvPr id="387" name="Google Shape;387;p53"/>
          <p:cNvSpPr txBox="1"/>
          <p:nvPr/>
        </p:nvSpPr>
        <p:spPr>
          <a:xfrm>
            <a:off x="1667875" y="1509600"/>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Successful launches:</a:t>
            </a:r>
            <a:endParaRPr sz="2000">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8973747" y="6178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005493"/>
                </a:solidFill>
                <a:latin typeface="Lexend ExtraBold"/>
                <a:ea typeface="Lexend ExtraBold"/>
                <a:cs typeface="Lexend ExtraBold"/>
                <a:sym typeface="Lexend ExtraBold"/>
              </a:rPr>
              <a:t>‹#›</a:t>
            </a:fld>
            <a:endParaRPr>
              <a:solidFill>
                <a:srgbClr val="005493"/>
              </a:solidFill>
              <a:latin typeface="Lexend ExtraBold"/>
              <a:ea typeface="Lexend ExtraBold"/>
              <a:cs typeface="Lexend ExtraBold"/>
              <a:sym typeface="Lexend ExtraBold"/>
            </a:endParaRPr>
          </a:p>
        </p:txBody>
      </p:sp>
      <p:sp>
        <p:nvSpPr>
          <p:cNvPr id="111" name="Google Shape;111;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Introduction</a:t>
            </a:r>
            <a:endParaRPr b="1" sz="4000">
              <a:solidFill>
                <a:srgbClr val="005493"/>
              </a:solidFill>
              <a:latin typeface="Lexend"/>
              <a:ea typeface="Lexend"/>
              <a:cs typeface="Lexend"/>
              <a:sym typeface="Lexend"/>
            </a:endParaRPr>
          </a:p>
        </p:txBody>
      </p:sp>
      <p:sp>
        <p:nvSpPr>
          <p:cNvPr id="112" name="Google Shape;112;p18"/>
          <p:cNvSpPr txBox="1"/>
          <p:nvPr/>
        </p:nvSpPr>
        <p:spPr>
          <a:xfrm>
            <a:off x="828075" y="2200250"/>
            <a:ext cx="5916000" cy="189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400"/>
              </a:spcBef>
              <a:spcAft>
                <a:spcPts val="0"/>
              </a:spcAft>
              <a:buNone/>
            </a:pPr>
            <a:r>
              <a:rPr lang="en-US" sz="2200">
                <a:solidFill>
                  <a:srgbClr val="292929"/>
                </a:solidFill>
                <a:latin typeface="Lexend"/>
                <a:ea typeface="Lexend"/>
                <a:cs typeface="Lexend"/>
                <a:sym typeface="Lexend"/>
              </a:rPr>
              <a:t>SpaceX can make </a:t>
            </a:r>
            <a:r>
              <a:rPr lang="en-US" sz="2200">
                <a:solidFill>
                  <a:srgbClr val="292929"/>
                </a:solidFill>
                <a:latin typeface="Lexend"/>
                <a:ea typeface="Lexend"/>
                <a:cs typeface="Lexend"/>
                <a:sym typeface="Lexend"/>
              </a:rPr>
              <a:t>rocket</a:t>
            </a:r>
            <a:r>
              <a:rPr lang="en-US" sz="2200">
                <a:solidFill>
                  <a:srgbClr val="292929"/>
                </a:solidFill>
                <a:latin typeface="Lexend"/>
                <a:ea typeface="Lexend"/>
                <a:cs typeface="Lexend"/>
                <a:sym typeface="Lexend"/>
              </a:rPr>
              <a:t> launching cheaper than other companies since they can reuse the first stage. The goal of this project is to predict when the landing of the first stage will be successful.</a:t>
            </a:r>
            <a:endParaRPr sz="2200">
              <a:solidFill>
                <a:srgbClr val="292929"/>
              </a:solidFill>
              <a:latin typeface="Lexend"/>
              <a:ea typeface="Lexend"/>
              <a:cs typeface="Lexend"/>
              <a:sym typeface="Lexend"/>
            </a:endParaRPr>
          </a:p>
          <a:p>
            <a:pPr indent="0" lvl="0" marL="0" marR="0" rtl="0" algn="l">
              <a:lnSpc>
                <a:spcPct val="90000"/>
              </a:lnSpc>
              <a:spcBef>
                <a:spcPts val="1400"/>
              </a:spcBef>
              <a:spcAft>
                <a:spcPts val="0"/>
              </a:spcAft>
              <a:buNone/>
            </a:pPr>
            <a:r>
              <a:t/>
            </a:r>
            <a:endParaRPr sz="2200">
              <a:solidFill>
                <a:srgbClr val="292929"/>
              </a:solidFill>
              <a:latin typeface="Lexend"/>
              <a:ea typeface="Lexend"/>
              <a:cs typeface="Lexend"/>
              <a:sym typeface="Lexend"/>
            </a:endParaRPr>
          </a:p>
          <a:p>
            <a:pPr indent="0" lvl="0" marL="0" marR="0" rtl="0" algn="l">
              <a:lnSpc>
                <a:spcPct val="90000"/>
              </a:lnSpc>
              <a:spcBef>
                <a:spcPts val="1400"/>
              </a:spcBef>
              <a:spcAft>
                <a:spcPts val="0"/>
              </a:spcAft>
              <a:buNone/>
            </a:pPr>
            <a:r>
              <a:t/>
            </a:r>
            <a:endParaRPr sz="2200">
              <a:solidFill>
                <a:srgbClr val="292929"/>
              </a:solidFill>
              <a:latin typeface="Lexend"/>
              <a:ea typeface="Lexend"/>
              <a:cs typeface="Lexend"/>
              <a:sym typeface="Lexend"/>
            </a:endParaRPr>
          </a:p>
        </p:txBody>
      </p:sp>
      <p:pic>
        <p:nvPicPr>
          <p:cNvPr id="113" name="Google Shape;113;p18"/>
          <p:cNvPicPr preferRelativeResize="0"/>
          <p:nvPr/>
        </p:nvPicPr>
        <p:blipFill>
          <a:blip r:embed="rId4">
            <a:alphaModFix/>
          </a:blip>
          <a:stretch>
            <a:fillRect/>
          </a:stretch>
        </p:blipFill>
        <p:spPr>
          <a:xfrm>
            <a:off x="7648650" y="1624925"/>
            <a:ext cx="3138572" cy="4709023"/>
          </a:xfrm>
          <a:prstGeom prst="rect">
            <a:avLst/>
          </a:prstGeom>
          <a:noFill/>
          <a:ln cap="flat" cmpd="sng" w="38100">
            <a:solidFill>
              <a:srgbClr val="005493"/>
            </a:solidFill>
            <a:prstDash val="solid"/>
            <a:round/>
            <a:headEnd len="sm" w="sm" type="none"/>
            <a:tailEnd len="sm" w="sm" type="none"/>
          </a:ln>
        </p:spPr>
      </p:pic>
      <p:sp>
        <p:nvSpPr>
          <p:cNvPr id="114" name="Google Shape;114;p18"/>
          <p:cNvSpPr txBox="1"/>
          <p:nvPr/>
        </p:nvSpPr>
        <p:spPr>
          <a:xfrm>
            <a:off x="828075" y="4098650"/>
            <a:ext cx="5967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SemiBold"/>
                <a:ea typeface="Lexend SemiBold"/>
                <a:cs typeface="Lexend SemiBold"/>
                <a:sym typeface="Lexend SemiBold"/>
              </a:rPr>
              <a:t>Explore</a:t>
            </a:r>
            <a:endParaRPr sz="2600">
              <a:latin typeface="Lexend SemiBold"/>
              <a:ea typeface="Lexend SemiBold"/>
              <a:cs typeface="Lexend SemiBold"/>
              <a:sym typeface="Lexend SemiBold"/>
            </a:endParaRPr>
          </a:p>
        </p:txBody>
      </p:sp>
      <p:sp>
        <p:nvSpPr>
          <p:cNvPr id="115" name="Google Shape;115;p18"/>
          <p:cNvSpPr txBox="1"/>
          <p:nvPr/>
        </p:nvSpPr>
        <p:spPr>
          <a:xfrm>
            <a:off x="922000" y="4591250"/>
            <a:ext cx="5967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exend"/>
              <a:buChar char="●"/>
            </a:pPr>
            <a:r>
              <a:rPr lang="en-US" sz="1600">
                <a:latin typeface="Lexend"/>
                <a:ea typeface="Lexend"/>
                <a:cs typeface="Lexend"/>
                <a:sym typeface="Lexend"/>
              </a:rPr>
              <a:t>Discover how variables like payload, orbit, launch site and number of flights affects the rate of success of first stage recovery.</a:t>
            </a:r>
            <a:endParaRPr sz="1600">
              <a:latin typeface="Lexend"/>
              <a:ea typeface="Lexend"/>
              <a:cs typeface="Lexend"/>
              <a:sym typeface="Lexend"/>
            </a:endParaRPr>
          </a:p>
          <a:p>
            <a:pPr indent="-330200" lvl="0" marL="457200" rtl="0" algn="l">
              <a:spcBef>
                <a:spcPts val="0"/>
              </a:spcBef>
              <a:spcAft>
                <a:spcPts val="0"/>
              </a:spcAft>
              <a:buSzPts val="1600"/>
              <a:buFont typeface="Lexend"/>
              <a:buChar char="●"/>
            </a:pPr>
            <a:r>
              <a:rPr lang="en-US" sz="1600">
                <a:latin typeface="Lexend"/>
                <a:ea typeface="Lexend"/>
                <a:cs typeface="Lexend"/>
                <a:sym typeface="Lexend"/>
              </a:rPr>
              <a:t>Find the best model to predict the outcome of the mission.</a:t>
            </a:r>
            <a:endParaRPr sz="1600">
              <a:latin typeface="Lexend"/>
              <a:ea typeface="Lexend"/>
              <a:cs typeface="Lexend"/>
              <a:sym typeface="Lexe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Dashboard </a:t>
            </a:r>
            <a:r>
              <a:rPr b="1" lang="en-US" sz="4000">
                <a:solidFill>
                  <a:srgbClr val="005493"/>
                </a:solidFill>
                <a:latin typeface="Lexend"/>
                <a:ea typeface="Lexend"/>
                <a:cs typeface="Lexend"/>
                <a:sym typeface="Lexend"/>
              </a:rPr>
              <a:t>highest launch rate</a:t>
            </a:r>
            <a:endParaRPr b="1">
              <a:solidFill>
                <a:srgbClr val="005493"/>
              </a:solidFill>
              <a:latin typeface="Lexend"/>
              <a:ea typeface="Lexend"/>
              <a:cs typeface="Lexend"/>
              <a:sym typeface="Lexend"/>
            </a:endParaRPr>
          </a:p>
        </p:txBody>
      </p:sp>
      <p:pic>
        <p:nvPicPr>
          <p:cNvPr id="394" name="Google Shape;394;p54"/>
          <p:cNvPicPr preferRelativeResize="0"/>
          <p:nvPr/>
        </p:nvPicPr>
        <p:blipFill>
          <a:blip r:embed="rId4">
            <a:alphaModFix/>
          </a:blip>
          <a:stretch>
            <a:fillRect/>
          </a:stretch>
        </p:blipFill>
        <p:spPr>
          <a:xfrm>
            <a:off x="3076250" y="1994525"/>
            <a:ext cx="5903099" cy="4494826"/>
          </a:xfrm>
          <a:prstGeom prst="rect">
            <a:avLst/>
          </a:prstGeom>
          <a:noFill/>
          <a:ln cap="flat" cmpd="sng" w="38100">
            <a:solidFill>
              <a:schemeClr val="dk2"/>
            </a:solidFill>
            <a:prstDash val="solid"/>
            <a:round/>
            <a:headEnd len="sm" w="sm" type="none"/>
            <a:tailEnd len="sm" w="sm" type="none"/>
          </a:ln>
        </p:spPr>
      </p:pic>
      <p:sp>
        <p:nvSpPr>
          <p:cNvPr id="395" name="Google Shape;395;p54"/>
          <p:cNvSpPr txBox="1"/>
          <p:nvPr/>
        </p:nvSpPr>
        <p:spPr>
          <a:xfrm>
            <a:off x="1471050" y="1367475"/>
            <a:ext cx="7738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KSC LC-39A has the highest success rate among launch site:</a:t>
            </a:r>
            <a:endParaRPr sz="2000">
              <a:latin typeface="Lexend"/>
              <a:ea typeface="Lexend"/>
              <a:cs typeface="Lexend"/>
              <a:sym typeface="Lexe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5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b="1" lang="en-US" sz="4000">
                <a:solidFill>
                  <a:srgbClr val="005493"/>
                </a:solidFill>
                <a:latin typeface="Lexend"/>
                <a:ea typeface="Lexend"/>
                <a:cs typeface="Lexend"/>
                <a:sym typeface="Lexend"/>
              </a:rPr>
              <a:t>Dashboard </a:t>
            </a:r>
            <a:r>
              <a:rPr b="1" lang="en-US" sz="4000">
                <a:solidFill>
                  <a:srgbClr val="005493"/>
                </a:solidFill>
                <a:latin typeface="Lexend"/>
                <a:ea typeface="Lexend"/>
                <a:cs typeface="Lexend"/>
                <a:sym typeface="Lexend"/>
              </a:rPr>
              <a:t>scatter</a:t>
            </a:r>
            <a:endParaRPr b="1">
              <a:solidFill>
                <a:srgbClr val="005493"/>
              </a:solidFill>
              <a:latin typeface="Lexend"/>
              <a:ea typeface="Lexend"/>
              <a:cs typeface="Lexend"/>
              <a:sym typeface="Lexend"/>
            </a:endParaRPr>
          </a:p>
        </p:txBody>
      </p:sp>
      <p:pic>
        <p:nvPicPr>
          <p:cNvPr id="402" name="Google Shape;402;p55"/>
          <p:cNvPicPr preferRelativeResize="0"/>
          <p:nvPr/>
        </p:nvPicPr>
        <p:blipFill>
          <a:blip r:embed="rId4">
            <a:alphaModFix/>
          </a:blip>
          <a:stretch>
            <a:fillRect/>
          </a:stretch>
        </p:blipFill>
        <p:spPr>
          <a:xfrm>
            <a:off x="2857150" y="2005625"/>
            <a:ext cx="6477700" cy="4710324"/>
          </a:xfrm>
          <a:prstGeom prst="rect">
            <a:avLst/>
          </a:prstGeom>
          <a:noFill/>
          <a:ln cap="flat" cmpd="sng" w="38100">
            <a:solidFill>
              <a:schemeClr val="dk2"/>
            </a:solidFill>
            <a:prstDash val="solid"/>
            <a:round/>
            <a:headEnd len="sm" w="sm" type="none"/>
            <a:tailEnd len="sm" w="sm" type="none"/>
          </a:ln>
        </p:spPr>
      </p:pic>
      <p:sp>
        <p:nvSpPr>
          <p:cNvPr id="403" name="Google Shape;403;p55"/>
          <p:cNvSpPr txBox="1"/>
          <p:nvPr/>
        </p:nvSpPr>
        <p:spPr>
          <a:xfrm>
            <a:off x="1388175" y="1439975"/>
            <a:ext cx="871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Scatter plot showing correlation between payload mass and success:</a:t>
            </a:r>
            <a:endParaRPr sz="2000">
              <a:latin typeface="Lexend"/>
              <a:ea typeface="Lexend"/>
              <a:cs typeface="Lexend"/>
              <a:sym typeface="Lexe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Classification Accuracy</a:t>
            </a:r>
            <a:endParaRPr b="1" sz="4000">
              <a:solidFill>
                <a:srgbClr val="005493"/>
              </a:solidFill>
              <a:latin typeface="Lexend"/>
              <a:ea typeface="Lexend"/>
              <a:cs typeface="Lexend"/>
              <a:sym typeface="Lexend"/>
            </a:endParaRPr>
          </a:p>
        </p:txBody>
      </p:sp>
      <p:pic>
        <p:nvPicPr>
          <p:cNvPr id="415" name="Google Shape;415;p57"/>
          <p:cNvPicPr preferRelativeResize="0"/>
          <p:nvPr/>
        </p:nvPicPr>
        <p:blipFill>
          <a:blip r:embed="rId4">
            <a:alphaModFix/>
          </a:blip>
          <a:stretch>
            <a:fillRect/>
          </a:stretch>
        </p:blipFill>
        <p:spPr>
          <a:xfrm>
            <a:off x="770000" y="1624850"/>
            <a:ext cx="6657775" cy="4400726"/>
          </a:xfrm>
          <a:prstGeom prst="rect">
            <a:avLst/>
          </a:prstGeom>
          <a:noFill/>
          <a:ln cap="flat" cmpd="sng" w="38100">
            <a:solidFill>
              <a:schemeClr val="dk2"/>
            </a:solidFill>
            <a:prstDash val="solid"/>
            <a:round/>
            <a:headEnd len="sm" w="sm" type="none"/>
            <a:tailEnd len="sm" w="sm" type="none"/>
          </a:ln>
        </p:spPr>
      </p:pic>
      <p:sp>
        <p:nvSpPr>
          <p:cNvPr id="416" name="Google Shape;416;p57"/>
          <p:cNvSpPr txBox="1"/>
          <p:nvPr/>
        </p:nvSpPr>
        <p:spPr>
          <a:xfrm>
            <a:off x="7697100" y="1624850"/>
            <a:ext cx="4288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Lexend"/>
                <a:ea typeface="Lexend"/>
                <a:cs typeface="Lexend"/>
                <a:sym typeface="Lexend"/>
              </a:rPr>
              <a:t>Looking at this bar chart it is possible to see that all models tested performed almost exactly the same, except for </a:t>
            </a:r>
            <a:r>
              <a:rPr lang="en-US" sz="2000">
                <a:latin typeface="Lexend"/>
                <a:ea typeface="Lexend"/>
                <a:cs typeface="Lexend"/>
                <a:sym typeface="Lexend"/>
              </a:rPr>
              <a:t>decision</a:t>
            </a:r>
            <a:r>
              <a:rPr lang="en-US" sz="2000">
                <a:latin typeface="Lexend"/>
                <a:ea typeface="Lexend"/>
                <a:cs typeface="Lexend"/>
                <a:sym typeface="Lexend"/>
              </a:rPr>
              <a:t> tree which performed slightly better.</a:t>
            </a:r>
            <a:endParaRPr sz="2000">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Confusion Matrix</a:t>
            </a:r>
            <a:endParaRPr b="1" sz="4000">
              <a:solidFill>
                <a:srgbClr val="005493"/>
              </a:solidFill>
              <a:latin typeface="Lexend"/>
              <a:ea typeface="Lexend"/>
              <a:cs typeface="Lexend"/>
              <a:sym typeface="Lexend"/>
            </a:endParaRPr>
          </a:p>
        </p:txBody>
      </p:sp>
      <p:pic>
        <p:nvPicPr>
          <p:cNvPr id="423" name="Google Shape;423;p58"/>
          <p:cNvPicPr preferRelativeResize="0"/>
          <p:nvPr/>
        </p:nvPicPr>
        <p:blipFill>
          <a:blip r:embed="rId4">
            <a:alphaModFix/>
          </a:blip>
          <a:stretch>
            <a:fillRect/>
          </a:stretch>
        </p:blipFill>
        <p:spPr>
          <a:xfrm>
            <a:off x="770000" y="1737374"/>
            <a:ext cx="5048250" cy="4333875"/>
          </a:xfrm>
          <a:prstGeom prst="rect">
            <a:avLst/>
          </a:prstGeom>
          <a:noFill/>
          <a:ln cap="flat" cmpd="sng" w="38100">
            <a:solidFill>
              <a:schemeClr val="dk2"/>
            </a:solidFill>
            <a:prstDash val="solid"/>
            <a:round/>
            <a:headEnd len="sm" w="sm" type="none"/>
            <a:tailEnd len="sm" w="sm" type="none"/>
          </a:ln>
        </p:spPr>
      </p:pic>
      <p:sp>
        <p:nvSpPr>
          <p:cNvPr id="424" name="Google Shape;424;p58"/>
          <p:cNvSpPr txBox="1"/>
          <p:nvPr/>
        </p:nvSpPr>
        <p:spPr>
          <a:xfrm>
            <a:off x="6215725" y="2136000"/>
            <a:ext cx="5397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exend"/>
              <a:buChar char="●"/>
            </a:pPr>
            <a:r>
              <a:rPr lang="en-US" sz="1800">
                <a:solidFill>
                  <a:schemeClr val="dk1"/>
                </a:solidFill>
                <a:latin typeface="Lexend"/>
                <a:ea typeface="Lexend"/>
                <a:cs typeface="Lexend"/>
                <a:sym typeface="Lexend"/>
              </a:rPr>
              <a:t>True positives = 12, bottom right corner</a:t>
            </a:r>
            <a:endParaRPr sz="1800">
              <a:solidFill>
                <a:schemeClr val="dk1"/>
              </a:solidFill>
              <a:latin typeface="Lexend"/>
              <a:ea typeface="Lexend"/>
              <a:cs typeface="Lexend"/>
              <a:sym typeface="Lexend"/>
            </a:endParaRPr>
          </a:p>
          <a:p>
            <a:pPr indent="-342900" lvl="0" marL="457200" rtl="0" algn="l">
              <a:spcBef>
                <a:spcPts val="0"/>
              </a:spcBef>
              <a:spcAft>
                <a:spcPts val="0"/>
              </a:spcAft>
              <a:buClr>
                <a:schemeClr val="dk1"/>
              </a:buClr>
              <a:buSzPts val="1800"/>
              <a:buFont typeface="Lexend"/>
              <a:buChar char="●"/>
            </a:pPr>
            <a:r>
              <a:rPr lang="en-US" sz="1800">
                <a:solidFill>
                  <a:schemeClr val="dk1"/>
                </a:solidFill>
                <a:latin typeface="Lexend"/>
                <a:ea typeface="Lexend"/>
                <a:cs typeface="Lexend"/>
                <a:sym typeface="Lexend"/>
              </a:rPr>
              <a:t>False positives = 3, top left corner</a:t>
            </a:r>
            <a:endParaRPr sz="1800">
              <a:solidFill>
                <a:schemeClr val="dk1"/>
              </a:solidFill>
              <a:latin typeface="Lexend"/>
              <a:ea typeface="Lexend"/>
              <a:cs typeface="Lexend"/>
              <a:sym typeface="Lexend"/>
            </a:endParaRPr>
          </a:p>
          <a:p>
            <a:pPr indent="-342900" lvl="0" marL="457200" rtl="0" algn="l">
              <a:spcBef>
                <a:spcPts val="0"/>
              </a:spcBef>
              <a:spcAft>
                <a:spcPts val="0"/>
              </a:spcAft>
              <a:buClr>
                <a:schemeClr val="dk1"/>
              </a:buClr>
              <a:buSzPts val="1800"/>
              <a:buFont typeface="Lexend"/>
              <a:buChar char="●"/>
            </a:pPr>
            <a:r>
              <a:rPr lang="en-US" sz="1800">
                <a:solidFill>
                  <a:schemeClr val="dk1"/>
                </a:solidFill>
                <a:latin typeface="Lexend"/>
                <a:ea typeface="Lexend"/>
                <a:cs typeface="Lexend"/>
                <a:sym typeface="Lexend"/>
              </a:rPr>
              <a:t>True negatives = 3, top right corner</a:t>
            </a:r>
            <a:endParaRPr sz="1800">
              <a:solidFill>
                <a:schemeClr val="dk1"/>
              </a:solidFill>
              <a:latin typeface="Lexend"/>
              <a:ea typeface="Lexend"/>
              <a:cs typeface="Lexend"/>
              <a:sym typeface="Lexend"/>
            </a:endParaRPr>
          </a:p>
          <a:p>
            <a:pPr indent="-342900" lvl="0" marL="457200" rtl="0" algn="l">
              <a:spcBef>
                <a:spcPts val="0"/>
              </a:spcBef>
              <a:spcAft>
                <a:spcPts val="0"/>
              </a:spcAft>
              <a:buClr>
                <a:schemeClr val="dk1"/>
              </a:buClr>
              <a:buSzPts val="1800"/>
              <a:buFont typeface="Lexend"/>
              <a:buChar char="●"/>
            </a:pPr>
            <a:r>
              <a:rPr lang="en-US" sz="1800">
                <a:solidFill>
                  <a:schemeClr val="dk1"/>
                </a:solidFill>
                <a:latin typeface="Lexend"/>
                <a:ea typeface="Lexend"/>
                <a:cs typeface="Lexend"/>
                <a:sym typeface="Lexend"/>
              </a:rPr>
              <a:t>False negatives = 0, bottom left corner</a:t>
            </a:r>
            <a:endParaRPr sz="1800">
              <a:solidFill>
                <a:schemeClr val="dk1"/>
              </a:solidFill>
              <a:latin typeface="Lexend"/>
              <a:ea typeface="Lexend"/>
              <a:cs typeface="Lexend"/>
              <a:sym typeface="Lexe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59"/>
          <p:cNvSpPr txBox="1"/>
          <p:nvPr>
            <p:ph idx="1" type="body"/>
          </p:nvPr>
        </p:nvSpPr>
        <p:spPr>
          <a:xfrm>
            <a:off x="770000" y="1875050"/>
            <a:ext cx="82740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Launch sites are always close to the coast and most launch sites are close to the equator line.</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The ML model has a good accuracy when predicting the outcome of a mission.</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Launch success is always increasing over time.</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Higher payload masses generally means higher success rate.</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KSC LC-39A has the highest success rate among launch sites.</a:t>
            </a:r>
            <a:endParaRPr sz="2200">
              <a:solidFill>
                <a:srgbClr val="292929"/>
              </a:solidFill>
              <a:latin typeface="Lexend"/>
              <a:ea typeface="Lexend"/>
              <a:cs typeface="Lexend"/>
              <a:sym typeface="Lexend"/>
            </a:endParaRPr>
          </a:p>
        </p:txBody>
      </p:sp>
      <p:sp>
        <p:nvSpPr>
          <p:cNvPr id="431" name="Google Shape;43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Conclusions</a:t>
            </a:r>
            <a:endParaRPr b="1" sz="4000">
              <a:solidFill>
                <a:srgbClr val="005493"/>
              </a:solidFill>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
        <p:nvSpPr>
          <p:cNvPr id="437" name="Google Shape;437;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60"/>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Github repo : </a:t>
            </a:r>
            <a:r>
              <a:rPr lang="en-US" sz="2200" u="sng">
                <a:solidFill>
                  <a:schemeClr val="hlink"/>
                </a:solidFill>
                <a:hlinkClick r:id="rId4"/>
              </a:rPr>
              <a:t>https://github.com/awesomegab/IBM-DS-Capstone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SpaceX API repo: </a:t>
            </a:r>
            <a:r>
              <a:rPr lang="en-US" sz="2200" u="sng">
                <a:solidFill>
                  <a:schemeClr val="hlink"/>
                </a:solidFill>
                <a:hlinkClick r:id="rId5"/>
              </a:rPr>
              <a:t>https://github.com/r-spacex/SpaceX-API</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OK </a:t>
            </a:r>
            <a:endParaRPr sz="2200">
              <a:solidFill>
                <a:srgbClr val="292929"/>
              </a:solidFill>
            </a:endParaRPr>
          </a:p>
        </p:txBody>
      </p:sp>
      <p:sp>
        <p:nvSpPr>
          <p:cNvPr id="439" name="Google Shape;439;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Appendix</a:t>
            </a:r>
            <a:endParaRPr b="1" sz="4000">
              <a:solidFill>
                <a:srgbClr val="005493"/>
              </a:solidFill>
              <a:latin typeface="Lexend"/>
              <a:ea typeface="Lexend"/>
              <a:cs typeface="Lexend"/>
              <a:sym typeface="Lexe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61"/>
          <p:cNvSpPr txBox="1"/>
          <p:nvPr/>
        </p:nvSpPr>
        <p:spPr>
          <a:xfrm>
            <a:off x="549050" y="1025600"/>
            <a:ext cx="5967000" cy="754200"/>
          </a:xfrm>
          <a:prstGeom prst="rect">
            <a:avLst/>
          </a:prstGeom>
          <a:noFill/>
          <a:ln>
            <a:noFill/>
          </a:ln>
          <a:effectLst>
            <a:outerShdw blurRad="57150" rotWithShape="0" algn="bl" dir="5400000" dist="19050">
              <a:schemeClr val="lt2">
                <a:alpha val="50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lt1"/>
                </a:solidFill>
                <a:latin typeface="Lexend ExtraBold"/>
                <a:ea typeface="Lexend ExtraBold"/>
                <a:cs typeface="Lexend ExtraBold"/>
                <a:sym typeface="Lexend ExtraBold"/>
              </a:rPr>
              <a:t>T</a:t>
            </a:r>
            <a:r>
              <a:rPr lang="en-US" sz="3700">
                <a:solidFill>
                  <a:schemeClr val="lt1"/>
                </a:solidFill>
                <a:latin typeface="Lexend ExtraBold"/>
                <a:ea typeface="Lexend ExtraBold"/>
                <a:cs typeface="Lexend ExtraBold"/>
                <a:sym typeface="Lexend ExtraBold"/>
              </a:rPr>
              <a:t>hank you!</a:t>
            </a:r>
            <a:endParaRPr sz="4300">
              <a:solidFill>
                <a:schemeClr val="lt1"/>
              </a:solidFill>
              <a:latin typeface="Lexend ExtraBold"/>
              <a:ea typeface="Lexend ExtraBold"/>
              <a:cs typeface="Lexend ExtraBold"/>
              <a:sym typeface="Lexend ExtraBold"/>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chemeClr val="lt1"/>
                </a:solidFill>
                <a:latin typeface="Lexend ExtraBold"/>
                <a:ea typeface="Lexend ExtraBold"/>
                <a:cs typeface="Lexend ExtraBold"/>
                <a:sym typeface="Lexend ExtraBold"/>
              </a:rPr>
              <a:t>‹#›</a:t>
            </a:fld>
            <a:endParaRPr>
              <a:solidFill>
                <a:schemeClr val="lt1"/>
              </a:solidFill>
              <a:latin typeface="Lexend ExtraBold"/>
              <a:ea typeface="Lexend ExtraBold"/>
              <a:cs typeface="Lexend ExtraBold"/>
              <a:sym typeface="Lexend ExtraBold"/>
            </a:endParaRPr>
          </a:p>
        </p:txBody>
      </p:sp>
      <p:sp>
        <p:nvSpPr>
          <p:cNvPr id="121" name="Google Shape;121;p19"/>
          <p:cNvSpPr txBox="1"/>
          <p:nvPr/>
        </p:nvSpPr>
        <p:spPr>
          <a:xfrm>
            <a:off x="765327" y="3007900"/>
            <a:ext cx="1254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exend Medium"/>
                <a:ea typeface="Lexend Medium"/>
                <a:cs typeface="Lexend Medium"/>
                <a:sym typeface="Lexend Medium"/>
              </a:rPr>
              <a:t>Section 1</a:t>
            </a:r>
            <a:endParaRPr>
              <a:latin typeface="Lexend Medium"/>
              <a:ea typeface="Lexend Medium"/>
              <a:cs typeface="Lexend Medium"/>
              <a:sym typeface="Lexend Medium"/>
            </a:endParaRPr>
          </a:p>
        </p:txBody>
      </p:sp>
      <p:sp>
        <p:nvSpPr>
          <p:cNvPr id="122" name="Google Shape;122;p19"/>
          <p:cNvSpPr txBox="1"/>
          <p:nvPr/>
        </p:nvSpPr>
        <p:spPr>
          <a:xfrm>
            <a:off x="765325" y="3377200"/>
            <a:ext cx="5967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300">
                <a:solidFill>
                  <a:schemeClr val="lt1"/>
                </a:solidFill>
                <a:latin typeface="Lexend"/>
                <a:ea typeface="Lexend"/>
                <a:cs typeface="Lexend"/>
                <a:sym typeface="Lexend"/>
              </a:rPr>
              <a:t>Methodology</a:t>
            </a:r>
            <a:endParaRPr b="1" sz="3300">
              <a:solidFill>
                <a:schemeClr val="l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5493"/>
                </a:solidFill>
                <a:latin typeface="Lexend ExtraBold"/>
                <a:ea typeface="Lexend ExtraBold"/>
                <a:cs typeface="Lexend ExtraBold"/>
                <a:sym typeface="Lexend ExtraBold"/>
              </a:rPr>
              <a:t>‹#›</a:t>
            </a:fld>
            <a:endParaRPr>
              <a:solidFill>
                <a:srgbClr val="005493"/>
              </a:solidFill>
              <a:latin typeface="Lexend ExtraBold"/>
              <a:ea typeface="Lexend ExtraBold"/>
              <a:cs typeface="Lexend ExtraBold"/>
              <a:sym typeface="Lexend ExtraBold"/>
            </a:endParaRPr>
          </a:p>
        </p:txBody>
      </p:sp>
      <p:sp>
        <p:nvSpPr>
          <p:cNvPr id="129" name="Google Shape;129;p20"/>
          <p:cNvSpPr txBox="1"/>
          <p:nvPr/>
        </p:nvSpPr>
        <p:spPr>
          <a:xfrm>
            <a:off x="770000" y="1315800"/>
            <a:ext cx="9869100" cy="5111400"/>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ts val="2200"/>
              <a:buFont typeface="Arial"/>
              <a:buNone/>
            </a:pPr>
            <a:r>
              <a:t/>
            </a:r>
            <a:endParaRPr>
              <a:latin typeface="Lexend"/>
              <a:ea typeface="Lexend"/>
              <a:cs typeface="Lexend"/>
              <a:sym typeface="Lexend"/>
            </a:endParaRPr>
          </a:p>
          <a:p>
            <a:pPr indent="-228600" lvl="0" marL="228600" marR="0" rtl="0" algn="l">
              <a:lnSpc>
                <a:spcPct val="120000"/>
              </a:lnSpc>
              <a:spcBef>
                <a:spcPts val="1400"/>
              </a:spcBef>
              <a:spcAft>
                <a:spcPts val="0"/>
              </a:spcAft>
              <a:buClr>
                <a:srgbClr val="292929"/>
              </a:buClr>
              <a:buSzPct val="100000"/>
              <a:buFont typeface="Lexend"/>
              <a:buChar char="•"/>
            </a:pPr>
            <a:r>
              <a:rPr b="1" lang="en-US" sz="8800">
                <a:solidFill>
                  <a:srgbClr val="292929"/>
                </a:solidFill>
                <a:latin typeface="Lexend"/>
                <a:ea typeface="Lexend"/>
                <a:cs typeface="Lexend"/>
                <a:sym typeface="Lexend"/>
              </a:rPr>
              <a:t>Data collection:</a:t>
            </a:r>
            <a:r>
              <a:rPr lang="en-US" sz="8800">
                <a:solidFill>
                  <a:srgbClr val="292929"/>
                </a:solidFill>
                <a:latin typeface="Lexend"/>
                <a:ea typeface="Lexend"/>
                <a:cs typeface="Lexend"/>
                <a:sym typeface="Lexend"/>
              </a:rPr>
              <a:t> SpaceX API and web scraping on wikipedia.</a:t>
            </a:r>
            <a:endParaRPr>
              <a:latin typeface="Lexend"/>
              <a:ea typeface="Lexend"/>
              <a:cs typeface="Lexend"/>
              <a:sym typeface="Lexend"/>
            </a:endParaRPr>
          </a:p>
          <a:p>
            <a:pPr indent="-228600" lvl="0" marL="228600" marR="0" rtl="0" algn="l">
              <a:lnSpc>
                <a:spcPct val="120000"/>
              </a:lnSpc>
              <a:spcBef>
                <a:spcPts val="1400"/>
              </a:spcBef>
              <a:spcAft>
                <a:spcPts val="0"/>
              </a:spcAft>
              <a:buClr>
                <a:srgbClr val="292929"/>
              </a:buClr>
              <a:buSzPct val="100000"/>
              <a:buFont typeface="Lexend"/>
              <a:buChar char="•"/>
            </a:pPr>
            <a:r>
              <a:rPr b="1" lang="en-US" sz="8800">
                <a:solidFill>
                  <a:srgbClr val="292929"/>
                </a:solidFill>
                <a:latin typeface="Lexend"/>
                <a:ea typeface="Lexend"/>
                <a:cs typeface="Lexend"/>
                <a:sym typeface="Lexend"/>
              </a:rPr>
              <a:t>D</a:t>
            </a:r>
            <a:r>
              <a:rPr b="1" lang="en-US" sz="8800">
                <a:solidFill>
                  <a:srgbClr val="292929"/>
                </a:solidFill>
                <a:latin typeface="Lexend"/>
                <a:ea typeface="Lexend"/>
                <a:cs typeface="Lexend"/>
                <a:sym typeface="Lexend"/>
              </a:rPr>
              <a:t>ata wrangling:</a:t>
            </a:r>
            <a:r>
              <a:rPr lang="en-US" sz="8800">
                <a:solidFill>
                  <a:srgbClr val="292929"/>
                </a:solidFill>
                <a:latin typeface="Lexend"/>
                <a:ea typeface="Lexend"/>
                <a:cs typeface="Lexend"/>
                <a:sym typeface="Lexend"/>
              </a:rPr>
              <a:t> Pandas and Numpy were used to clean the data and to create a new ‘Class’ column to make it possible to use it as a dependent variable for the ML models.</a:t>
            </a:r>
            <a:endParaRPr>
              <a:latin typeface="Lexend"/>
              <a:ea typeface="Lexend"/>
              <a:cs typeface="Lexend"/>
              <a:sym typeface="Lexend"/>
            </a:endParaRPr>
          </a:p>
          <a:p>
            <a:pPr indent="-228600" lvl="0" marL="228600" marR="0" rtl="0" algn="l">
              <a:lnSpc>
                <a:spcPct val="120000"/>
              </a:lnSpc>
              <a:spcBef>
                <a:spcPts val="1400"/>
              </a:spcBef>
              <a:spcAft>
                <a:spcPts val="0"/>
              </a:spcAft>
              <a:buClr>
                <a:srgbClr val="292929"/>
              </a:buClr>
              <a:buSzPct val="100000"/>
              <a:buFont typeface="Lexend"/>
              <a:buChar char="•"/>
            </a:pPr>
            <a:r>
              <a:rPr b="1" lang="en-US" sz="8800">
                <a:solidFill>
                  <a:srgbClr val="292929"/>
                </a:solidFill>
                <a:latin typeface="Lexend"/>
                <a:ea typeface="Lexend"/>
                <a:cs typeface="Lexend"/>
                <a:sym typeface="Lexend"/>
              </a:rPr>
              <a:t>E</a:t>
            </a:r>
            <a:r>
              <a:rPr b="1" lang="en-US" sz="8800">
                <a:solidFill>
                  <a:srgbClr val="292929"/>
                </a:solidFill>
                <a:latin typeface="Lexend"/>
                <a:ea typeface="Lexend"/>
                <a:cs typeface="Lexend"/>
                <a:sym typeface="Lexend"/>
              </a:rPr>
              <a:t>xploratory data analysis (EDA):</a:t>
            </a:r>
            <a:r>
              <a:rPr lang="en-US" sz="8800">
                <a:solidFill>
                  <a:srgbClr val="292929"/>
                </a:solidFill>
                <a:latin typeface="Lexend"/>
                <a:ea typeface="Lexend"/>
                <a:cs typeface="Lexend"/>
                <a:sym typeface="Lexend"/>
              </a:rPr>
              <a:t> SQL was used to find key information on the data, plots were also used to find correlation on the data.</a:t>
            </a:r>
            <a:endParaRPr sz="8800">
              <a:solidFill>
                <a:srgbClr val="292929"/>
              </a:solidFill>
              <a:latin typeface="Lexend"/>
              <a:ea typeface="Lexend"/>
              <a:cs typeface="Lexend"/>
              <a:sym typeface="Lexend"/>
            </a:endParaRPr>
          </a:p>
          <a:p>
            <a:pPr indent="-228600" lvl="0" marL="228600" marR="0" rtl="0" algn="l">
              <a:lnSpc>
                <a:spcPct val="120000"/>
              </a:lnSpc>
              <a:spcBef>
                <a:spcPts val="1400"/>
              </a:spcBef>
              <a:spcAft>
                <a:spcPts val="0"/>
              </a:spcAft>
              <a:buClr>
                <a:srgbClr val="292929"/>
              </a:buClr>
              <a:buSzPct val="100000"/>
              <a:buFont typeface="Lexend"/>
              <a:buChar char="•"/>
            </a:pPr>
            <a:r>
              <a:rPr b="1" lang="en-US" sz="8800">
                <a:solidFill>
                  <a:srgbClr val="292929"/>
                </a:solidFill>
                <a:latin typeface="Lexend"/>
                <a:ea typeface="Lexend"/>
                <a:cs typeface="Lexend"/>
                <a:sym typeface="Lexend"/>
              </a:rPr>
              <a:t>I</a:t>
            </a:r>
            <a:r>
              <a:rPr b="1" lang="en-US" sz="8800">
                <a:solidFill>
                  <a:srgbClr val="292929"/>
                </a:solidFill>
                <a:latin typeface="Lexend"/>
                <a:ea typeface="Lexend"/>
                <a:cs typeface="Lexend"/>
                <a:sym typeface="Lexend"/>
              </a:rPr>
              <a:t>nteractive visual analytics</a:t>
            </a:r>
            <a:r>
              <a:rPr lang="en-US" sz="8800">
                <a:solidFill>
                  <a:srgbClr val="292929"/>
                </a:solidFill>
                <a:latin typeface="Lexend"/>
                <a:ea typeface="Lexend"/>
                <a:cs typeface="Lexend"/>
                <a:sym typeface="Lexend"/>
              </a:rPr>
              <a:t>: Folium was used to build interactive maps and pinpoint launch sites on the map, also, Dash was used to display charts in a interactive way.</a:t>
            </a:r>
            <a:endParaRPr>
              <a:latin typeface="Lexend"/>
              <a:ea typeface="Lexend"/>
              <a:cs typeface="Lexend"/>
              <a:sym typeface="Lexend"/>
            </a:endParaRPr>
          </a:p>
          <a:p>
            <a:pPr indent="-228600" lvl="0" marL="228600" marR="0" rtl="0" algn="l">
              <a:lnSpc>
                <a:spcPct val="120000"/>
              </a:lnSpc>
              <a:spcBef>
                <a:spcPts val="1400"/>
              </a:spcBef>
              <a:spcAft>
                <a:spcPts val="0"/>
              </a:spcAft>
              <a:buClr>
                <a:srgbClr val="292929"/>
              </a:buClr>
              <a:buSzPct val="100000"/>
              <a:buFont typeface="Lexend"/>
              <a:buChar char="•"/>
            </a:pPr>
            <a:r>
              <a:rPr b="1" lang="en-US" sz="8800">
                <a:solidFill>
                  <a:srgbClr val="292929"/>
                </a:solidFill>
                <a:latin typeface="Lexend"/>
                <a:ea typeface="Lexend"/>
                <a:cs typeface="Lexend"/>
                <a:sym typeface="Lexend"/>
              </a:rPr>
              <a:t>P</a:t>
            </a:r>
            <a:r>
              <a:rPr b="1" lang="en-US" sz="8800">
                <a:solidFill>
                  <a:srgbClr val="292929"/>
                </a:solidFill>
                <a:latin typeface="Lexend"/>
                <a:ea typeface="Lexend"/>
                <a:cs typeface="Lexend"/>
                <a:sym typeface="Lexend"/>
              </a:rPr>
              <a:t>redictive analysis</a:t>
            </a:r>
            <a:r>
              <a:rPr lang="en-US" sz="8800">
                <a:solidFill>
                  <a:srgbClr val="292929"/>
                </a:solidFill>
                <a:latin typeface="Lexend"/>
                <a:ea typeface="Lexend"/>
                <a:cs typeface="Lexend"/>
                <a:sym typeface="Lexend"/>
              </a:rPr>
              <a:t>: Scikit Learn was used to build and train ML models using the available data, looking to predict the ‘Class’.</a:t>
            </a:r>
            <a:endParaRPr>
              <a:latin typeface="Lexend"/>
              <a:ea typeface="Lexend"/>
              <a:cs typeface="Lexend"/>
              <a:sym typeface="Lexend"/>
            </a:endParaRPr>
          </a:p>
          <a:p>
            <a:pPr indent="0" lvl="0" marL="914400" marR="0" rtl="0" algn="l">
              <a:lnSpc>
                <a:spcPct val="120000"/>
              </a:lnSpc>
              <a:spcBef>
                <a:spcPts val="1400"/>
              </a:spcBef>
              <a:spcAft>
                <a:spcPts val="0"/>
              </a:spcAft>
              <a:buNone/>
            </a:pPr>
            <a:r>
              <a:t/>
            </a:r>
            <a:endParaRPr>
              <a:latin typeface="Lexend"/>
              <a:ea typeface="Lexend"/>
              <a:cs typeface="Lexend"/>
              <a:sym typeface="Lexend"/>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30" name="Google Shape;130;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Methodology</a:t>
            </a:r>
            <a:endParaRPr b="1" sz="4000">
              <a:solidFill>
                <a:srgbClr val="005493"/>
              </a:solidFill>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solidFill>
                  <a:srgbClr val="005493"/>
                </a:solidFill>
                <a:latin typeface="Lexend ExtraBold"/>
                <a:ea typeface="Lexend ExtraBold"/>
                <a:cs typeface="Lexend ExtraBold"/>
                <a:sym typeface="Lexend ExtraBold"/>
              </a:rPr>
              <a:t>‹#›</a:t>
            </a:fld>
            <a:endParaRPr sz="2000">
              <a:solidFill>
                <a:srgbClr val="005493"/>
              </a:solidFill>
              <a:latin typeface="Lexend ExtraBold"/>
              <a:ea typeface="Lexend ExtraBold"/>
              <a:cs typeface="Lexend ExtraBold"/>
              <a:sym typeface="Lexend ExtraBold"/>
            </a:endParaRPr>
          </a:p>
        </p:txBody>
      </p:sp>
      <p:sp>
        <p:nvSpPr>
          <p:cNvPr id="136" name="Google Shape;136;p21"/>
          <p:cNvSpPr txBox="1"/>
          <p:nvPr>
            <p:ph idx="1" type="body"/>
          </p:nvPr>
        </p:nvSpPr>
        <p:spPr>
          <a:xfrm>
            <a:off x="770000" y="1949925"/>
            <a:ext cx="105156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The Data collection process involved using the SpaceX API and also some web scraping on the wikipedia page using requests and Beautifulsoup.</a:t>
            </a:r>
            <a:endParaRPr b="0" i="0" sz="2800" u="none" cap="none" strike="noStrike">
              <a:solidFill>
                <a:schemeClr val="dk1"/>
              </a:solidFill>
              <a:latin typeface="Calibri"/>
              <a:ea typeface="Calibri"/>
              <a:cs typeface="Calibri"/>
              <a:sym typeface="Calibri"/>
            </a:endParaRPr>
          </a:p>
        </p:txBody>
      </p:sp>
      <p:sp>
        <p:nvSpPr>
          <p:cNvPr id="137" name="Google Shape;137;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Data Collection</a:t>
            </a:r>
            <a:endParaRPr b="1" sz="4000">
              <a:solidFill>
                <a:srgbClr val="005493"/>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2"/>
          <p:cNvSpPr txBox="1"/>
          <p:nvPr>
            <p:ph idx="1" type="body"/>
          </p:nvPr>
        </p:nvSpPr>
        <p:spPr>
          <a:xfrm>
            <a:off x="230250" y="2089350"/>
            <a:ext cx="5312100" cy="4225800"/>
          </a:xfrm>
          <a:prstGeom prst="rect">
            <a:avLst/>
          </a:prstGeom>
          <a:noFill/>
          <a:ln>
            <a:noFill/>
          </a:ln>
        </p:spPr>
        <p:txBody>
          <a:bodyPr anchorCtr="0" anchor="t" bIns="45700" lIns="91425" spcFirstLastPara="1" rIns="91425" wrap="square" tIns="45700">
            <a:normAutofit lnSpcReduction="10000"/>
          </a:bodyPr>
          <a:lstStyle/>
          <a:p>
            <a:pPr indent="-368300" lvl="0" marL="4572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Collecting data from the SpaceX API involved making a request to the API, </a:t>
            </a:r>
            <a:r>
              <a:rPr lang="en-US" sz="2200">
                <a:solidFill>
                  <a:srgbClr val="292929"/>
                </a:solidFill>
                <a:latin typeface="Lexend"/>
                <a:ea typeface="Lexend"/>
                <a:cs typeface="Lexend"/>
                <a:sym typeface="Lexend"/>
              </a:rPr>
              <a:t>which</a:t>
            </a:r>
            <a:r>
              <a:rPr lang="en-US" sz="2200">
                <a:solidFill>
                  <a:srgbClr val="292929"/>
                </a:solidFill>
                <a:latin typeface="Lexend"/>
                <a:ea typeface="Lexend"/>
                <a:cs typeface="Lexend"/>
                <a:sym typeface="Lexend"/>
              </a:rPr>
              <a:t> returned a json file that was opened with pandas to make possible retrieving the data.</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This data was added to several lists that later became the </a:t>
            </a:r>
            <a:r>
              <a:rPr lang="en-US" sz="2200">
                <a:solidFill>
                  <a:srgbClr val="292929"/>
                </a:solidFill>
                <a:latin typeface="Lexend"/>
                <a:ea typeface="Lexend"/>
                <a:cs typeface="Lexend"/>
                <a:sym typeface="Lexend"/>
              </a:rPr>
              <a:t>Data Frame</a:t>
            </a:r>
            <a:r>
              <a:rPr lang="en-US" sz="2200">
                <a:solidFill>
                  <a:srgbClr val="292929"/>
                </a:solidFill>
                <a:latin typeface="Lexend"/>
                <a:ea typeface="Lexend"/>
                <a:cs typeface="Lexend"/>
                <a:sym typeface="Lexend"/>
              </a:rPr>
              <a:t> used for the project.</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Data was filtered so that the dataframe only contained Falcon 9 data.</a:t>
            </a:r>
            <a:endParaRPr sz="28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3" name="Google Shape;14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Data Collection – SpaceX API</a:t>
            </a:r>
            <a:endParaRPr b="1">
              <a:solidFill>
                <a:srgbClr val="005493"/>
              </a:solidFill>
              <a:latin typeface="Lexend"/>
              <a:ea typeface="Lexend"/>
              <a:cs typeface="Lexend"/>
              <a:sym typeface="Lexend"/>
            </a:endParaRPr>
          </a:p>
        </p:txBody>
      </p:sp>
      <p:pic>
        <p:nvPicPr>
          <p:cNvPr id="144" name="Google Shape;144;p22"/>
          <p:cNvPicPr preferRelativeResize="0"/>
          <p:nvPr/>
        </p:nvPicPr>
        <p:blipFill>
          <a:blip r:embed="rId4">
            <a:alphaModFix/>
          </a:blip>
          <a:stretch>
            <a:fillRect/>
          </a:stretch>
        </p:blipFill>
        <p:spPr>
          <a:xfrm>
            <a:off x="5899125" y="2089362"/>
            <a:ext cx="6060600" cy="3364183"/>
          </a:xfrm>
          <a:prstGeom prst="rect">
            <a:avLst/>
          </a:prstGeom>
          <a:noFill/>
          <a:ln cap="flat" cmpd="sng" w="38100">
            <a:solidFill>
              <a:schemeClr val="dk2"/>
            </a:solidFill>
            <a:prstDash val="solid"/>
            <a:round/>
            <a:headEnd len="sm" w="sm" type="none"/>
            <a:tailEnd len="sm" w="sm" type="none"/>
          </a:ln>
        </p:spPr>
      </p:pic>
      <p:sp>
        <p:nvSpPr>
          <p:cNvPr id="145" name="Google Shape;145;p22"/>
          <p:cNvSpPr txBox="1"/>
          <p:nvPr/>
        </p:nvSpPr>
        <p:spPr>
          <a:xfrm>
            <a:off x="5945925" y="5822050"/>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https://github.com/awesomegab/IBM-DS-Capstone/blob/main/01%20Data%20Collection%20API%20notebook.ipynb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ph idx="1" type="body"/>
          </p:nvPr>
        </p:nvSpPr>
        <p:spPr>
          <a:xfrm>
            <a:off x="922399" y="2082375"/>
            <a:ext cx="42573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Request and Beautifulsoup were used to web scrape a table about SpaceX from a Wikipedia page.</a:t>
            </a:r>
            <a:endParaRPr sz="2200">
              <a:solidFill>
                <a:srgbClr val="292929"/>
              </a:solidFill>
              <a:latin typeface="Lexend"/>
              <a:ea typeface="Lexend"/>
              <a:cs typeface="Lexend"/>
              <a:sym typeface="Lexend"/>
            </a:endParaRPr>
          </a:p>
          <a:p>
            <a:pPr indent="-228600" lvl="0" marL="228600" marR="0" rtl="0" algn="l">
              <a:lnSpc>
                <a:spcPct val="100000"/>
              </a:lnSpc>
              <a:spcBef>
                <a:spcPts val="0"/>
              </a:spcBef>
              <a:spcAft>
                <a:spcPts val="0"/>
              </a:spcAft>
              <a:buClr>
                <a:srgbClr val="292929"/>
              </a:buClr>
              <a:buSzPts val="2200"/>
              <a:buFont typeface="Lexend"/>
              <a:buChar char="•"/>
            </a:pPr>
            <a:r>
              <a:rPr lang="en-US" sz="2200">
                <a:solidFill>
                  <a:srgbClr val="292929"/>
                </a:solidFill>
                <a:latin typeface="Lexend"/>
                <a:ea typeface="Lexend"/>
                <a:cs typeface="Lexend"/>
                <a:sym typeface="Lexend"/>
              </a:rPr>
              <a:t>After scraping data was turned into a pandas </a:t>
            </a:r>
            <a:r>
              <a:rPr lang="en-US" sz="2200">
                <a:solidFill>
                  <a:srgbClr val="292929"/>
                </a:solidFill>
                <a:latin typeface="Lexend"/>
                <a:ea typeface="Lexend"/>
                <a:cs typeface="Lexend"/>
                <a:sym typeface="Lexend"/>
              </a:rPr>
              <a:t>dataframe</a:t>
            </a:r>
            <a:r>
              <a:rPr lang="en-US" sz="2200">
                <a:solidFill>
                  <a:srgbClr val="292929"/>
                </a:solidFill>
                <a:latin typeface="Lexend"/>
                <a:ea typeface="Lexend"/>
                <a:cs typeface="Lexend"/>
                <a:sym typeface="Lexend"/>
              </a:rPr>
              <a:t>.</a:t>
            </a:r>
            <a:endParaRPr>
              <a:latin typeface="Lexend"/>
              <a:ea typeface="Lexend"/>
              <a:cs typeface="Lexend"/>
              <a:sym typeface="Lexend"/>
            </a:endParaRPr>
          </a:p>
        </p:txBody>
      </p:sp>
      <p:sp>
        <p:nvSpPr>
          <p:cNvPr id="151" name="Google Shape;151;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52" name="Google Shape;152;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b="1" lang="en-US" sz="4000">
                <a:solidFill>
                  <a:srgbClr val="005493"/>
                </a:solidFill>
                <a:latin typeface="Lexend"/>
                <a:ea typeface="Lexend"/>
                <a:cs typeface="Lexend"/>
                <a:sym typeface="Lexend"/>
              </a:rPr>
              <a:t>Data Collection - Scraping</a:t>
            </a:r>
            <a:endParaRPr b="1" sz="4000">
              <a:solidFill>
                <a:srgbClr val="005493"/>
              </a:solidFill>
              <a:latin typeface="Lexend"/>
              <a:ea typeface="Lexend"/>
              <a:cs typeface="Lexend"/>
              <a:sym typeface="Lexend"/>
            </a:endParaRPr>
          </a:p>
        </p:txBody>
      </p:sp>
      <p:pic>
        <p:nvPicPr>
          <p:cNvPr id="153" name="Google Shape;153;p23"/>
          <p:cNvPicPr preferRelativeResize="0"/>
          <p:nvPr/>
        </p:nvPicPr>
        <p:blipFill>
          <a:blip r:embed="rId4">
            <a:alphaModFix/>
          </a:blip>
          <a:stretch>
            <a:fillRect/>
          </a:stretch>
        </p:blipFill>
        <p:spPr>
          <a:xfrm>
            <a:off x="5179700" y="1813013"/>
            <a:ext cx="6500025" cy="3600450"/>
          </a:xfrm>
          <a:prstGeom prst="rect">
            <a:avLst/>
          </a:prstGeom>
          <a:noFill/>
          <a:ln cap="flat" cmpd="sng" w="38100">
            <a:solidFill>
              <a:srgbClr val="005493"/>
            </a:solidFill>
            <a:prstDash val="solid"/>
            <a:round/>
            <a:headEnd len="sm" w="sm" type="none"/>
            <a:tailEnd len="sm" w="sm" type="none"/>
          </a:ln>
        </p:spPr>
      </p:pic>
      <p:sp>
        <p:nvSpPr>
          <p:cNvPr id="154" name="Google Shape;154;p23"/>
          <p:cNvSpPr txBox="1"/>
          <p:nvPr/>
        </p:nvSpPr>
        <p:spPr>
          <a:xfrm>
            <a:off x="5318600" y="5893875"/>
            <a:ext cx="596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https://github.com/awesomegab/IBM-DS-Capstone/blob/main/02%20Data%20Collection%20Web%20Scrapping.ipynb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